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98" r:id="rId2"/>
    <p:sldId id="270" r:id="rId3"/>
    <p:sldId id="296" r:id="rId4"/>
    <p:sldId id="287" r:id="rId5"/>
    <p:sldId id="304" r:id="rId6"/>
    <p:sldId id="302" r:id="rId7"/>
    <p:sldId id="291" r:id="rId8"/>
    <p:sldId id="297" r:id="rId9"/>
    <p:sldId id="306" r:id="rId10"/>
    <p:sldId id="278" r:id="rId11"/>
    <p:sldId id="300" r:id="rId12"/>
    <p:sldId id="311" r:id="rId13"/>
    <p:sldId id="310" r:id="rId14"/>
    <p:sldId id="30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7296" userDrawn="1">
          <p15:clr>
            <a:srgbClr val="A4A3A4"/>
          </p15:clr>
        </p15:guide>
        <p15:guide id="3" orient="horz" pos="346" userDrawn="1">
          <p15:clr>
            <a:srgbClr val="A4A3A4"/>
          </p15:clr>
        </p15:guide>
        <p15:guide id="4" orient="horz" pos="3974" userDrawn="1">
          <p15:clr>
            <a:srgbClr val="A4A3A4"/>
          </p15:clr>
        </p15:guide>
        <p15:guide id="5" pos="370" userDrawn="1">
          <p15:clr>
            <a:srgbClr val="A4A3A4"/>
          </p15:clr>
        </p15:guide>
        <p15:guide id="6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drian Kurniawan" initials="AK" lastIdx="1" clrIdx="0">
    <p:extLst>
      <p:ext uri="{19B8F6BF-5375-455C-9EA6-DF929625EA0E}">
        <p15:presenceInfo xmlns:p15="http://schemas.microsoft.com/office/powerpoint/2012/main" userId="Andrian Kurniawa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575FF"/>
    <a:srgbClr val="3F9FF1"/>
    <a:srgbClr val="FF9900"/>
    <a:srgbClr val="D7E4F0"/>
    <a:srgbClr val="249EFF"/>
    <a:srgbClr val="C4C6CC"/>
    <a:srgbClr val="0590FF"/>
    <a:srgbClr val="056AFF"/>
    <a:srgbClr val="0577FF"/>
    <a:srgbClr val="05A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6416" autoAdjust="0"/>
  </p:normalViewPr>
  <p:slideViewPr>
    <p:cSldViewPr snapToGrid="0">
      <p:cViewPr varScale="1">
        <p:scale>
          <a:sx n="116" d="100"/>
          <a:sy n="116" d="100"/>
        </p:scale>
        <p:origin x="336" y="96"/>
      </p:cViewPr>
      <p:guideLst>
        <p:guide orient="horz" pos="2160"/>
        <p:guide pos="7296"/>
        <p:guide orient="horz" pos="346"/>
        <p:guide orient="horz" pos="3974"/>
        <p:guide pos="37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2964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Dissatisfied</c:v>
                </c:pt>
              </c:strCache>
            </c:strRef>
          </c:tx>
          <c:spPr>
            <a:solidFill>
              <a:srgbClr val="0575FF"/>
            </a:solidFill>
            <a:ln>
              <a:noFill/>
            </a:ln>
            <a:effectLst/>
          </c:spPr>
          <c:invertIfNegative val="0"/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Sheet1!$B$2:$B$4</c:f>
              <c:numCache>
                <c:formatCode>General</c:formatCode>
                <c:ptCount val="3"/>
                <c:pt idx="0">
                  <c:v>1242</c:v>
                </c:pt>
                <c:pt idx="1">
                  <c:v>17610</c:v>
                </c:pt>
                <c:pt idx="2">
                  <c:v>2415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C33-4B0F-BAE7-53810F7AF55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Satisfied</c:v>
                </c:pt>
              </c:strCache>
            </c:strRef>
          </c:tx>
          <c:spPr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  <a:effectLst/>
          </c:spPr>
          <c:invertIfNegative val="0"/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Sheet1!$C$2:$C$4</c:f>
              <c:numCache>
                <c:formatCode>General</c:formatCode>
                <c:ptCount val="3"/>
                <c:pt idx="0">
                  <c:v>1431</c:v>
                </c:pt>
                <c:pt idx="1">
                  <c:v>15395</c:v>
                </c:pt>
                <c:pt idx="2">
                  <c:v>2094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C33-4B0F-BAE7-53810F7AF55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50214335"/>
        <c:axId val="1"/>
      </c:barChart>
      <c:catAx>
        <c:axId val="205021433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18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6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swald Book" charset="0"/>
                <a:ea typeface="Oswald Book" charset="0"/>
                <a:cs typeface="Oswald Book" charset="0"/>
              </a:defRPr>
            </a:pPr>
            <a:endParaRPr lang="en-US"/>
          </a:p>
        </c:txPr>
        <c:crossAx val="1"/>
        <c:crosses val="autoZero"/>
        <c:auto val="1"/>
        <c:lblAlgn val="ctr"/>
        <c:lblOffset val="100"/>
        <c:noMultiLvlLbl val="0"/>
      </c:catAx>
      <c:valAx>
        <c:axId val="1"/>
        <c:scaling>
          <c:orientation val="minMax"/>
        </c:scaling>
        <c:delete val="0"/>
        <c:axPos val="l"/>
        <c:majorGridlines>
          <c:spPr>
            <a:ln w="9518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6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swald Book" charset="0"/>
                <a:ea typeface="Oswald Book" charset="0"/>
                <a:cs typeface="Oswald Book" charset="0"/>
              </a:defRPr>
            </a:pPr>
            <a:endParaRPr lang="en-US"/>
          </a:p>
        </c:txPr>
        <c:crossAx val="2050214335"/>
        <c:crosses val="autoZero"/>
        <c:crossBetween val="between"/>
      </c:valAx>
      <c:spPr>
        <a:noFill/>
        <a:ln w="25381">
          <a:noFill/>
        </a:ln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6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swald Book" charset="0"/>
              <a:ea typeface="Oswald Book" charset="0"/>
              <a:cs typeface="Oswald Book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Dissatisfied</c:v>
                </c:pt>
              </c:strCache>
            </c:strRef>
          </c:tx>
          <c:spPr>
            <a:solidFill>
              <a:srgbClr val="0575FF"/>
            </a:solidFill>
            <a:ln>
              <a:noFill/>
            </a:ln>
            <a:effectLst/>
          </c:spPr>
          <c:invertIfNegative val="0"/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Sheet1!$B$2:$B$4</c:f>
              <c:numCache>
                <c:formatCode>0.00%</c:formatCode>
                <c:ptCount val="3"/>
                <c:pt idx="0" formatCode="0%">
                  <c:v>0.53500000000000003</c:v>
                </c:pt>
                <c:pt idx="1">
                  <c:v>0.53400000000000003</c:v>
                </c:pt>
                <c:pt idx="2">
                  <c:v>0.53600000000000003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7BB-454B-847B-6CB965D1946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Satisfied</c:v>
                </c:pt>
              </c:strCache>
            </c:strRef>
          </c:tx>
          <c:spPr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  <a:effectLst/>
          </c:spPr>
          <c:invertIfNegative val="0"/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Sheet1!$C$2:$C$4</c:f>
              <c:numCache>
                <c:formatCode>0.00%</c:formatCode>
                <c:ptCount val="3"/>
                <c:pt idx="0">
                  <c:v>0.46500000000000002</c:v>
                </c:pt>
                <c:pt idx="1">
                  <c:v>0.46600000000000003</c:v>
                </c:pt>
                <c:pt idx="2">
                  <c:v>0.46400000000000002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7BB-454B-847B-6CB965D1946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50214335"/>
        <c:axId val="1"/>
      </c:barChart>
      <c:catAx>
        <c:axId val="205021433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18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6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swald Book" charset="0"/>
                <a:ea typeface="Oswald Book" charset="0"/>
                <a:cs typeface="Oswald Book" charset="0"/>
              </a:defRPr>
            </a:pPr>
            <a:endParaRPr lang="en-US"/>
          </a:p>
        </c:txPr>
        <c:crossAx val="1"/>
        <c:crosses val="autoZero"/>
        <c:auto val="1"/>
        <c:lblAlgn val="ctr"/>
        <c:lblOffset val="100"/>
        <c:noMultiLvlLbl val="0"/>
      </c:catAx>
      <c:valAx>
        <c:axId val="1"/>
        <c:scaling>
          <c:orientation val="minMax"/>
        </c:scaling>
        <c:delete val="0"/>
        <c:axPos val="l"/>
        <c:majorGridlines>
          <c:spPr>
            <a:ln w="9518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6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swald Book" charset="0"/>
                <a:ea typeface="Oswald Book" charset="0"/>
                <a:cs typeface="Oswald Book" charset="0"/>
              </a:defRPr>
            </a:pPr>
            <a:endParaRPr lang="en-US"/>
          </a:p>
        </c:txPr>
        <c:crossAx val="2050214335"/>
        <c:crosses val="autoZero"/>
        <c:crossBetween val="between"/>
      </c:valAx>
      <c:spPr>
        <a:noFill/>
        <a:ln w="25381">
          <a:noFill/>
        </a:ln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6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swald Book" charset="0"/>
              <a:ea typeface="Oswald Book" charset="0"/>
              <a:cs typeface="Oswald Book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1.961976773170904E-2"/>
          <c:w val="0.83401915429158813"/>
          <c:h val="0.9444617370907022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Dissatisfied</c:v>
                </c:pt>
              </c:strCache>
            </c:strRef>
          </c:tx>
          <c:spPr>
            <a:solidFill>
              <a:srgbClr val="0575FF"/>
            </a:solidFill>
            <a:ln>
              <a:noFill/>
            </a:ln>
            <a:effectLst/>
          </c:spPr>
          <c:invertIfNegative val="0"/>
          <c:cat>
            <c:numRef>
              <c:f>Sheet1!$A$4</c:f>
              <c:numCache>
                <c:formatCode>General</c:formatCode>
                <c:ptCount val="1"/>
              </c:numCache>
            </c:numRef>
          </c:cat>
          <c:val>
            <c:numRef>
              <c:f>Sheet1!$B$4</c:f>
              <c:numCache>
                <c:formatCode>0.00%</c:formatCode>
                <c:ptCount val="1"/>
                <c:pt idx="0">
                  <c:v>0.53600000000000003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0AA-4DA4-BB04-2EB73CE8A15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Satisfied</c:v>
                </c:pt>
              </c:strCache>
            </c:strRef>
          </c:tx>
          <c:spPr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  <a:effectLst/>
          </c:spPr>
          <c:invertIfNegative val="0"/>
          <c:cat>
            <c:numRef>
              <c:f>Sheet1!$A$4</c:f>
              <c:numCache>
                <c:formatCode>General</c:formatCode>
                <c:ptCount val="1"/>
              </c:numCache>
            </c:numRef>
          </c:cat>
          <c:val>
            <c:numRef>
              <c:f>Sheet1!$C$4</c:f>
              <c:numCache>
                <c:formatCode>0.00%</c:formatCode>
                <c:ptCount val="1"/>
                <c:pt idx="0">
                  <c:v>0.46400000000000002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0AA-4DA4-BB04-2EB73CE8A15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50214335"/>
        <c:axId val="1"/>
      </c:barChart>
      <c:catAx>
        <c:axId val="205021433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18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6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swald Book" charset="0"/>
                <a:ea typeface="Oswald Book" charset="0"/>
                <a:cs typeface="Oswald Book" charset="0"/>
              </a:defRPr>
            </a:pPr>
            <a:endParaRPr lang="en-US"/>
          </a:p>
        </c:txPr>
        <c:crossAx val="1"/>
        <c:crosses val="autoZero"/>
        <c:auto val="1"/>
        <c:lblAlgn val="ctr"/>
        <c:lblOffset val="100"/>
        <c:noMultiLvlLbl val="0"/>
      </c:catAx>
      <c:valAx>
        <c:axId val="1"/>
        <c:scaling>
          <c:orientation val="minMax"/>
        </c:scaling>
        <c:delete val="1"/>
        <c:axPos val="l"/>
        <c:majorGridlines>
          <c:spPr>
            <a:ln w="9518" cap="rnd" cmpd="thinThick" algn="ctr">
              <a:solidFill>
                <a:schemeClr val="accent1">
                  <a:alpha val="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crossAx val="2050214335"/>
        <c:crosses val="autoZero"/>
        <c:crossBetween val="between"/>
      </c:valAx>
      <c:spPr>
        <a:noFill/>
        <a:ln w="25400">
          <a:noFill/>
        </a:ln>
      </c:spPr>
    </c:plotArea>
    <c:legend>
      <c:legendPos val="b"/>
      <c:layout>
        <c:manualLayout>
          <c:xMode val="edge"/>
          <c:yMode val="edge"/>
          <c:x val="0.55658769329034641"/>
          <c:y val="1.6327594105438548E-2"/>
          <c:w val="0.38345892182604369"/>
          <c:h val="0.1831755104675692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6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swald Book" charset="0"/>
              <a:ea typeface="Oswald Book" charset="0"/>
              <a:cs typeface="Oswald Book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EB733B9-8EC0-42B5-8E57-02021CC32B3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AEAE7FE-5257-44BC-A234-983385E49ED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053CA-6C57-4F62-BDA1-685AD8AE14C0}" type="datetimeFigureOut">
              <a:rPr lang="en-ID" smtClean="0"/>
              <a:t>11/06/2021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A70588-37CF-49E6-87F2-C8E1A884FFA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080689-DD23-4926-A93C-03EC6FA6A2D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A1F0AD-E956-4B4C-A583-20A57F82C11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04766961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489EC0-97F0-4BF1-B975-36615910DF41}" type="datetimeFigureOut">
              <a:rPr lang="en-ID" smtClean="0"/>
              <a:t>11/06/2021</a:t>
            </a:fld>
            <a:endParaRPr lang="en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DD21E5-C797-4859-80D8-9F6BFF6A8A4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2156650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Image Placeholder 1">
            <a:extLst>
              <a:ext uri="{FF2B5EF4-FFF2-40B4-BE49-F238E27FC236}">
                <a16:creationId xmlns:a16="http://schemas.microsoft.com/office/drawing/2014/main" id="{F179D946-832F-4F98-8B73-43F9304FD54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2771" name="Notes Placeholder 2">
            <a:extLst>
              <a:ext uri="{FF2B5EF4-FFF2-40B4-BE49-F238E27FC236}">
                <a16:creationId xmlns:a16="http://schemas.microsoft.com/office/drawing/2014/main" id="{D07A6D6A-8706-4518-A1FD-8AD6DA3B66C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32772" name="Slide Number Placeholder 3">
            <a:extLst>
              <a:ext uri="{FF2B5EF4-FFF2-40B4-BE49-F238E27FC236}">
                <a16:creationId xmlns:a16="http://schemas.microsoft.com/office/drawing/2014/main" id="{C2959F8B-0EF8-41B2-A680-7B8DBB98CAA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A0CE39AE-0F29-4CC0-8AD6-53F5A63BDD80}" type="slidenum">
              <a:rPr lang="en-US" altLang="en-US"/>
              <a:pPr/>
              <a:t>1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266307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6">
            <a:extLst>
              <a:ext uri="{FF2B5EF4-FFF2-40B4-BE49-F238E27FC236}">
                <a16:creationId xmlns:a16="http://schemas.microsoft.com/office/drawing/2014/main" id="{5E293230-D401-49AC-8C25-458E27FB3DA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84238" y="431800"/>
            <a:ext cx="4294187" cy="657225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1">
                <a:latin typeface="+mj-lt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3F872CB0-26BC-4B81-AFE9-0C6CBE7CF4A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182757" y="1614628"/>
            <a:ext cx="1620078" cy="1620078"/>
          </a:xfrm>
          <a:prstGeom prst="ellipse">
            <a:avLst/>
          </a:prstGeom>
          <a:blipFill>
            <a:blip r:embed="rId2"/>
            <a:tile tx="0" ty="0" sx="100000" sy="100000" flip="none" algn="tl"/>
          </a:blip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US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689DE68E-F292-42B0-89B2-056DC59A67E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82757" y="3946359"/>
            <a:ext cx="1620078" cy="1620078"/>
          </a:xfrm>
          <a:prstGeom prst="ellipse">
            <a:avLst/>
          </a:prstGeom>
          <a:blipFill>
            <a:blip r:embed="rId2"/>
            <a:tile tx="0" ty="0" sx="100000" sy="100000" flip="none" algn="tl"/>
          </a:blip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011F558-52A3-400F-BE10-6DA8ECCC6DF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684835" y="1614628"/>
            <a:ext cx="1620078" cy="1620078"/>
          </a:xfrm>
          <a:prstGeom prst="ellipse">
            <a:avLst/>
          </a:prstGeom>
          <a:blipFill>
            <a:blip r:embed="rId2"/>
            <a:tile tx="0" ty="0" sx="100000" sy="100000" flip="none" algn="tl"/>
          </a:blip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7C58DD6A-9060-4C36-AF63-4991B815993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684835" y="3946359"/>
            <a:ext cx="1620078" cy="1620078"/>
          </a:xfrm>
          <a:prstGeom prst="ellipse">
            <a:avLst/>
          </a:prstGeom>
          <a:blipFill>
            <a:blip r:embed="rId2"/>
            <a:tile tx="0" ty="0" sx="100000" sy="100000" flip="none" algn="tl"/>
          </a:blip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3400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6">
            <a:extLst>
              <a:ext uri="{FF2B5EF4-FFF2-40B4-BE49-F238E27FC236}">
                <a16:creationId xmlns:a16="http://schemas.microsoft.com/office/drawing/2014/main" id="{5E293230-D401-49AC-8C25-458E27FB3DA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84238" y="431800"/>
            <a:ext cx="4294187" cy="657225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1">
                <a:latin typeface="+mj-lt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233A9B57-84BA-42AB-9AAF-3E439239597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-704850" y="2424113"/>
            <a:ext cx="6213475" cy="3921125"/>
          </a:xfrm>
          <a:blipFill>
            <a:blip r:embed="rId2"/>
            <a:tile tx="0" ty="0" sx="100000" sy="100000" flip="none" algn="tl"/>
          </a:blip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1402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6">
            <a:extLst>
              <a:ext uri="{FF2B5EF4-FFF2-40B4-BE49-F238E27FC236}">
                <a16:creationId xmlns:a16="http://schemas.microsoft.com/office/drawing/2014/main" id="{5E293230-D401-49AC-8C25-458E27FB3DA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84238" y="431800"/>
            <a:ext cx="4294187" cy="657225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1">
                <a:latin typeface="+mj-lt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1DF1A3F4-BCB7-42A1-81DE-B46A759A181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013700" y="1185950"/>
            <a:ext cx="2100263" cy="4494414"/>
          </a:xfrm>
          <a:prstGeom prst="roundRect">
            <a:avLst>
              <a:gd name="adj" fmla="val 10598"/>
            </a:avLst>
          </a:prstGeom>
          <a:blipFill>
            <a:blip r:embed="rId2"/>
            <a:tile tx="0" ty="0" sx="100000" sy="100000" flip="none" algn="tl"/>
          </a:blip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8721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3">
            <a:extLst>
              <a:ext uri="{FF2B5EF4-FFF2-40B4-BE49-F238E27FC236}">
                <a16:creationId xmlns:a16="http://schemas.microsoft.com/office/drawing/2014/main" id="{4DB901E1-ADFE-4716-BDCF-8E3F5AA9D0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01750" y="1441450"/>
            <a:ext cx="4002088" cy="5416550"/>
          </a:xfrm>
          <a:blipFill dpi="0" rotWithShape="1">
            <a:blip r:embed="rId2"/>
            <a:srcRect/>
            <a:tile tx="0" ty="0" sx="100000" sy="100000" flip="none" algn="tl"/>
          </a:blip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en-US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7F09ACFB-C274-4459-8B28-F16ACED3950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61100" y="2506663"/>
            <a:ext cx="4711700" cy="1119187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</p:spTree>
    <p:extLst>
      <p:ext uri="{BB962C8B-B14F-4D97-AF65-F5344CB8AC3E}">
        <p14:creationId xmlns:p14="http://schemas.microsoft.com/office/powerpoint/2010/main" val="18027601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6">
            <a:extLst>
              <a:ext uri="{FF2B5EF4-FFF2-40B4-BE49-F238E27FC236}">
                <a16:creationId xmlns:a16="http://schemas.microsoft.com/office/drawing/2014/main" id="{5BAF225C-6450-4D76-BDAA-37C7B5ECB77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948906" y="536903"/>
            <a:ext cx="4294187" cy="657225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200" b="1">
                <a:latin typeface="+mj-lt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</p:spTree>
    <p:extLst>
      <p:ext uri="{BB962C8B-B14F-4D97-AF65-F5344CB8AC3E}">
        <p14:creationId xmlns:p14="http://schemas.microsoft.com/office/powerpoint/2010/main" val="28086839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6">
            <a:extLst>
              <a:ext uri="{FF2B5EF4-FFF2-40B4-BE49-F238E27FC236}">
                <a16:creationId xmlns:a16="http://schemas.microsoft.com/office/drawing/2014/main" id="{5BAF225C-6450-4D76-BDAA-37C7B5ECB77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948906" y="536903"/>
            <a:ext cx="4294187" cy="657225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200" b="1">
                <a:latin typeface="+mj-lt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F3E42227-D799-4CE0-8C49-14A61B1F621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3429001"/>
            <a:ext cx="5081666" cy="2507105"/>
          </a:xfrm>
          <a:custGeom>
            <a:avLst/>
            <a:gdLst>
              <a:gd name="connsiteX0" fmla="*/ 0 w 5081666"/>
              <a:gd name="connsiteY0" fmla="*/ 0 h 2507105"/>
              <a:gd name="connsiteX1" fmla="*/ 5081666 w 5081666"/>
              <a:gd name="connsiteY1" fmla="*/ 0 h 2507105"/>
              <a:gd name="connsiteX2" fmla="*/ 5081666 w 5081666"/>
              <a:gd name="connsiteY2" fmla="*/ 2507105 h 2507105"/>
              <a:gd name="connsiteX3" fmla="*/ 0 w 5081666"/>
              <a:gd name="connsiteY3" fmla="*/ 2507105 h 2507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81666" h="2507105">
                <a:moveTo>
                  <a:pt x="0" y="0"/>
                </a:moveTo>
                <a:lnTo>
                  <a:pt x="5081666" y="0"/>
                </a:lnTo>
                <a:lnTo>
                  <a:pt x="5081666" y="2507105"/>
                </a:lnTo>
                <a:lnTo>
                  <a:pt x="0" y="2507105"/>
                </a:lnTo>
                <a:close/>
              </a:path>
            </a:pathLst>
          </a:custGeom>
          <a:blipFill>
            <a:blip r:embed="rId2"/>
            <a:tile tx="0" ty="0" sx="100000" sy="100000" flip="none" algn="tl"/>
          </a:blip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1908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6">
            <a:extLst>
              <a:ext uri="{FF2B5EF4-FFF2-40B4-BE49-F238E27FC236}">
                <a16:creationId xmlns:a16="http://schemas.microsoft.com/office/drawing/2014/main" id="{5BAF225C-6450-4D76-BDAA-37C7B5ECB77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948906" y="536903"/>
            <a:ext cx="4294187" cy="657225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200" b="1">
                <a:latin typeface="+mj-lt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B2B33A68-B38F-4DAA-89F8-2ACCC21B8DE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31078" y="1375771"/>
            <a:ext cx="5343181" cy="4694098"/>
          </a:xfrm>
          <a:custGeom>
            <a:avLst/>
            <a:gdLst>
              <a:gd name="connsiteX0" fmla="*/ 509873 w 5343181"/>
              <a:gd name="connsiteY0" fmla="*/ 0 h 4694098"/>
              <a:gd name="connsiteX1" fmla="*/ 4833308 w 5343181"/>
              <a:gd name="connsiteY1" fmla="*/ 0 h 4694098"/>
              <a:gd name="connsiteX2" fmla="*/ 5343181 w 5343181"/>
              <a:gd name="connsiteY2" fmla="*/ 509873 h 4694098"/>
              <a:gd name="connsiteX3" fmla="*/ 5343181 w 5343181"/>
              <a:gd name="connsiteY3" fmla="*/ 4184225 h 4694098"/>
              <a:gd name="connsiteX4" fmla="*/ 4833308 w 5343181"/>
              <a:gd name="connsiteY4" fmla="*/ 4694098 h 4694098"/>
              <a:gd name="connsiteX5" fmla="*/ 509873 w 5343181"/>
              <a:gd name="connsiteY5" fmla="*/ 4694098 h 4694098"/>
              <a:gd name="connsiteX6" fmla="*/ 0 w 5343181"/>
              <a:gd name="connsiteY6" fmla="*/ 4184225 h 4694098"/>
              <a:gd name="connsiteX7" fmla="*/ 0 w 5343181"/>
              <a:gd name="connsiteY7" fmla="*/ 509873 h 4694098"/>
              <a:gd name="connsiteX8" fmla="*/ 509873 w 5343181"/>
              <a:gd name="connsiteY8" fmla="*/ 0 h 46940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343181" h="4694098">
                <a:moveTo>
                  <a:pt x="509873" y="0"/>
                </a:moveTo>
                <a:lnTo>
                  <a:pt x="4833308" y="0"/>
                </a:lnTo>
                <a:cubicBezTo>
                  <a:pt x="5114903" y="0"/>
                  <a:pt x="5343181" y="228278"/>
                  <a:pt x="5343181" y="509873"/>
                </a:cubicBezTo>
                <a:lnTo>
                  <a:pt x="5343181" y="4184225"/>
                </a:lnTo>
                <a:cubicBezTo>
                  <a:pt x="5343181" y="4465820"/>
                  <a:pt x="5114903" y="4694098"/>
                  <a:pt x="4833308" y="4694098"/>
                </a:cubicBezTo>
                <a:lnTo>
                  <a:pt x="509873" y="4694098"/>
                </a:lnTo>
                <a:cubicBezTo>
                  <a:pt x="228278" y="4694098"/>
                  <a:pt x="0" y="4465820"/>
                  <a:pt x="0" y="4184225"/>
                </a:cubicBezTo>
                <a:lnTo>
                  <a:pt x="0" y="509873"/>
                </a:lnTo>
                <a:cubicBezTo>
                  <a:pt x="0" y="228278"/>
                  <a:pt x="228278" y="0"/>
                  <a:pt x="509873" y="0"/>
                </a:cubicBezTo>
                <a:close/>
              </a:path>
            </a:pathLst>
          </a:custGeom>
          <a:blipFill>
            <a:blip r:embed="rId2"/>
            <a:tile tx="0" ty="0" sx="100000" sy="100000" flip="none" algn="tl"/>
          </a:blip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732C242-AE35-4FB1-8B5F-3A67FF763BD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424410" y="1375772"/>
            <a:ext cx="2325090" cy="2185129"/>
          </a:xfrm>
          <a:custGeom>
            <a:avLst/>
            <a:gdLst>
              <a:gd name="connsiteX0" fmla="*/ 454769 w 2325090"/>
              <a:gd name="connsiteY0" fmla="*/ 0 h 2185129"/>
              <a:gd name="connsiteX1" fmla="*/ 1870321 w 2325090"/>
              <a:gd name="connsiteY1" fmla="*/ 0 h 2185129"/>
              <a:gd name="connsiteX2" fmla="*/ 2325090 w 2325090"/>
              <a:gd name="connsiteY2" fmla="*/ 454769 h 2185129"/>
              <a:gd name="connsiteX3" fmla="*/ 2325090 w 2325090"/>
              <a:gd name="connsiteY3" fmla="*/ 1730360 h 2185129"/>
              <a:gd name="connsiteX4" fmla="*/ 1870321 w 2325090"/>
              <a:gd name="connsiteY4" fmla="*/ 2185129 h 2185129"/>
              <a:gd name="connsiteX5" fmla="*/ 454769 w 2325090"/>
              <a:gd name="connsiteY5" fmla="*/ 2185129 h 2185129"/>
              <a:gd name="connsiteX6" fmla="*/ 0 w 2325090"/>
              <a:gd name="connsiteY6" fmla="*/ 1730360 h 2185129"/>
              <a:gd name="connsiteX7" fmla="*/ 0 w 2325090"/>
              <a:gd name="connsiteY7" fmla="*/ 454769 h 2185129"/>
              <a:gd name="connsiteX8" fmla="*/ 454769 w 2325090"/>
              <a:gd name="connsiteY8" fmla="*/ 0 h 21851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25090" h="2185129">
                <a:moveTo>
                  <a:pt x="454769" y="0"/>
                </a:moveTo>
                <a:lnTo>
                  <a:pt x="1870321" y="0"/>
                </a:lnTo>
                <a:cubicBezTo>
                  <a:pt x="2121483" y="0"/>
                  <a:pt x="2325090" y="203607"/>
                  <a:pt x="2325090" y="454769"/>
                </a:cubicBezTo>
                <a:lnTo>
                  <a:pt x="2325090" y="1730360"/>
                </a:lnTo>
                <a:cubicBezTo>
                  <a:pt x="2325090" y="1981522"/>
                  <a:pt x="2121483" y="2185129"/>
                  <a:pt x="1870321" y="2185129"/>
                </a:cubicBezTo>
                <a:lnTo>
                  <a:pt x="454769" y="2185129"/>
                </a:lnTo>
                <a:cubicBezTo>
                  <a:pt x="203607" y="2185129"/>
                  <a:pt x="0" y="1981522"/>
                  <a:pt x="0" y="1730360"/>
                </a:cubicBezTo>
                <a:lnTo>
                  <a:pt x="0" y="454769"/>
                </a:lnTo>
                <a:cubicBezTo>
                  <a:pt x="0" y="203607"/>
                  <a:pt x="203607" y="0"/>
                  <a:pt x="454769" y="0"/>
                </a:cubicBezTo>
                <a:close/>
              </a:path>
            </a:pathLst>
          </a:custGeom>
          <a:blipFill>
            <a:blip r:embed="rId2"/>
            <a:tile tx="0" ty="0" sx="100000" sy="100000" flip="none" algn="tl"/>
          </a:blip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8087CA2-461E-4796-BD07-74C205EF7EE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24410" y="3884741"/>
            <a:ext cx="2325090" cy="2185129"/>
          </a:xfrm>
          <a:custGeom>
            <a:avLst/>
            <a:gdLst>
              <a:gd name="connsiteX0" fmla="*/ 454769 w 2325090"/>
              <a:gd name="connsiteY0" fmla="*/ 0 h 2185129"/>
              <a:gd name="connsiteX1" fmla="*/ 1870321 w 2325090"/>
              <a:gd name="connsiteY1" fmla="*/ 0 h 2185129"/>
              <a:gd name="connsiteX2" fmla="*/ 2325090 w 2325090"/>
              <a:gd name="connsiteY2" fmla="*/ 454769 h 2185129"/>
              <a:gd name="connsiteX3" fmla="*/ 2325090 w 2325090"/>
              <a:gd name="connsiteY3" fmla="*/ 1730360 h 2185129"/>
              <a:gd name="connsiteX4" fmla="*/ 1870321 w 2325090"/>
              <a:gd name="connsiteY4" fmla="*/ 2185129 h 2185129"/>
              <a:gd name="connsiteX5" fmla="*/ 454769 w 2325090"/>
              <a:gd name="connsiteY5" fmla="*/ 2185129 h 2185129"/>
              <a:gd name="connsiteX6" fmla="*/ 0 w 2325090"/>
              <a:gd name="connsiteY6" fmla="*/ 1730360 h 2185129"/>
              <a:gd name="connsiteX7" fmla="*/ 0 w 2325090"/>
              <a:gd name="connsiteY7" fmla="*/ 454769 h 2185129"/>
              <a:gd name="connsiteX8" fmla="*/ 454769 w 2325090"/>
              <a:gd name="connsiteY8" fmla="*/ 0 h 21851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25090" h="2185129">
                <a:moveTo>
                  <a:pt x="454769" y="0"/>
                </a:moveTo>
                <a:lnTo>
                  <a:pt x="1870321" y="0"/>
                </a:lnTo>
                <a:cubicBezTo>
                  <a:pt x="2121483" y="0"/>
                  <a:pt x="2325090" y="203607"/>
                  <a:pt x="2325090" y="454769"/>
                </a:cubicBezTo>
                <a:lnTo>
                  <a:pt x="2325090" y="1730360"/>
                </a:lnTo>
                <a:cubicBezTo>
                  <a:pt x="2325090" y="1981522"/>
                  <a:pt x="2121483" y="2185129"/>
                  <a:pt x="1870321" y="2185129"/>
                </a:cubicBezTo>
                <a:lnTo>
                  <a:pt x="454769" y="2185129"/>
                </a:lnTo>
                <a:cubicBezTo>
                  <a:pt x="203607" y="2185129"/>
                  <a:pt x="0" y="1981522"/>
                  <a:pt x="0" y="1730360"/>
                </a:cubicBezTo>
                <a:lnTo>
                  <a:pt x="0" y="454769"/>
                </a:lnTo>
                <a:cubicBezTo>
                  <a:pt x="0" y="203607"/>
                  <a:pt x="203607" y="0"/>
                  <a:pt x="454769" y="0"/>
                </a:cubicBezTo>
                <a:close/>
              </a:path>
            </a:pathLst>
          </a:custGeom>
          <a:blipFill>
            <a:blip r:embed="rId2"/>
            <a:tile tx="0" ty="0" sx="100000" sy="100000" flip="none" algn="tl"/>
          </a:blip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6981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6">
            <a:extLst>
              <a:ext uri="{FF2B5EF4-FFF2-40B4-BE49-F238E27FC236}">
                <a16:creationId xmlns:a16="http://schemas.microsoft.com/office/drawing/2014/main" id="{5BAF225C-6450-4D76-BDAA-37C7B5ECB77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948906" y="536903"/>
            <a:ext cx="4294187" cy="657225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200" b="1">
                <a:latin typeface="+mj-lt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4436EC3D-8CE7-4D25-B744-2564BBB667E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195348" y="2134891"/>
            <a:ext cx="1347952" cy="1347952"/>
          </a:xfrm>
          <a:prstGeom prst="ellipse">
            <a:avLst/>
          </a:prstGeom>
          <a:blipFill>
            <a:blip r:embed="rId2"/>
            <a:tile tx="0" ty="0" sx="100000" sy="100000" flip="none" algn="tl"/>
          </a:blip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CD34452-856C-4816-A790-A607C5F86DA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648700" y="4189019"/>
            <a:ext cx="1347952" cy="1347952"/>
          </a:xfrm>
          <a:prstGeom prst="ellipse">
            <a:avLst/>
          </a:prstGeom>
          <a:blipFill>
            <a:blip r:embed="rId2"/>
            <a:tile tx="0" ty="0" sx="100000" sy="100000" flip="none" algn="tl"/>
          </a:blip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6134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233CCB37-BE99-4F32-A0DA-672AF46BC0B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76288" y="739775"/>
            <a:ext cx="3106737" cy="650875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</p:spTree>
    <p:extLst>
      <p:ext uri="{BB962C8B-B14F-4D97-AF65-F5344CB8AC3E}">
        <p14:creationId xmlns:p14="http://schemas.microsoft.com/office/powerpoint/2010/main" val="288647170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6">
            <a:extLst>
              <a:ext uri="{FF2B5EF4-FFF2-40B4-BE49-F238E27FC236}">
                <a16:creationId xmlns:a16="http://schemas.microsoft.com/office/drawing/2014/main" id="{BC43F3DC-D640-47E0-9397-85A9059881C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84238" y="431800"/>
            <a:ext cx="4294187" cy="657225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1">
                <a:latin typeface="+mj-lt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B717916-7B80-41F0-8946-E8A13FFAF32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317402" y="1086383"/>
            <a:ext cx="3557196" cy="4685234"/>
          </a:xfrm>
          <a:custGeom>
            <a:avLst/>
            <a:gdLst>
              <a:gd name="connsiteX0" fmla="*/ 1778598 w 3557196"/>
              <a:gd name="connsiteY0" fmla="*/ 0 h 4685234"/>
              <a:gd name="connsiteX1" fmla="*/ 3557196 w 3557196"/>
              <a:gd name="connsiteY1" fmla="*/ 1778598 h 4685234"/>
              <a:gd name="connsiteX2" fmla="*/ 3557196 w 3557196"/>
              <a:gd name="connsiteY2" fmla="*/ 2906636 h 4685234"/>
              <a:gd name="connsiteX3" fmla="*/ 1778598 w 3557196"/>
              <a:gd name="connsiteY3" fmla="*/ 4685234 h 4685234"/>
              <a:gd name="connsiteX4" fmla="*/ 0 w 3557196"/>
              <a:gd name="connsiteY4" fmla="*/ 2906636 h 4685234"/>
              <a:gd name="connsiteX5" fmla="*/ 0 w 3557196"/>
              <a:gd name="connsiteY5" fmla="*/ 1778598 h 4685234"/>
              <a:gd name="connsiteX6" fmla="*/ 1778598 w 3557196"/>
              <a:gd name="connsiteY6" fmla="*/ 0 h 46852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57196" h="4685234">
                <a:moveTo>
                  <a:pt x="1778598" y="0"/>
                </a:moveTo>
                <a:cubicBezTo>
                  <a:pt x="2760891" y="0"/>
                  <a:pt x="3557196" y="796305"/>
                  <a:pt x="3557196" y="1778598"/>
                </a:cubicBezTo>
                <a:lnTo>
                  <a:pt x="3557196" y="2906636"/>
                </a:lnTo>
                <a:cubicBezTo>
                  <a:pt x="3557196" y="3888929"/>
                  <a:pt x="2760891" y="4685234"/>
                  <a:pt x="1778598" y="4685234"/>
                </a:cubicBezTo>
                <a:cubicBezTo>
                  <a:pt x="796305" y="4685234"/>
                  <a:pt x="0" y="3888929"/>
                  <a:pt x="0" y="2906636"/>
                </a:cubicBezTo>
                <a:lnTo>
                  <a:pt x="0" y="1778598"/>
                </a:lnTo>
                <a:cubicBezTo>
                  <a:pt x="0" y="796305"/>
                  <a:pt x="796305" y="0"/>
                  <a:pt x="1778598" y="0"/>
                </a:cubicBezTo>
                <a:close/>
              </a:path>
            </a:pathLst>
          </a:custGeom>
          <a:blipFill>
            <a:blip r:embed="rId2"/>
            <a:tile tx="0" ty="0" sx="100000" sy="100000" flip="none" algn="tl"/>
          </a:blip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2202C927-857A-4743-86D2-1492F6CD223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50418" y="1326292"/>
            <a:ext cx="2091848" cy="2565832"/>
          </a:xfrm>
          <a:custGeom>
            <a:avLst/>
            <a:gdLst>
              <a:gd name="connsiteX0" fmla="*/ 1045924 w 2091848"/>
              <a:gd name="connsiteY0" fmla="*/ 0 h 2565832"/>
              <a:gd name="connsiteX1" fmla="*/ 2091848 w 2091848"/>
              <a:gd name="connsiteY1" fmla="*/ 1045924 h 2565832"/>
              <a:gd name="connsiteX2" fmla="*/ 2091847 w 2091848"/>
              <a:gd name="connsiteY2" fmla="*/ 1519908 h 2565832"/>
              <a:gd name="connsiteX3" fmla="*/ 1045923 w 2091848"/>
              <a:gd name="connsiteY3" fmla="*/ 2565832 h 2565832"/>
              <a:gd name="connsiteX4" fmla="*/ 1045924 w 2091848"/>
              <a:gd name="connsiteY4" fmla="*/ 2565831 h 2565832"/>
              <a:gd name="connsiteX5" fmla="*/ 0 w 2091848"/>
              <a:gd name="connsiteY5" fmla="*/ 1519907 h 2565832"/>
              <a:gd name="connsiteX6" fmla="*/ 0 w 2091848"/>
              <a:gd name="connsiteY6" fmla="*/ 1045924 h 2565832"/>
              <a:gd name="connsiteX7" fmla="*/ 1045924 w 2091848"/>
              <a:gd name="connsiteY7" fmla="*/ 0 h 2565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91848" h="2565832">
                <a:moveTo>
                  <a:pt x="1045924" y="0"/>
                </a:moveTo>
                <a:cubicBezTo>
                  <a:pt x="1623572" y="0"/>
                  <a:pt x="2091848" y="468276"/>
                  <a:pt x="2091848" y="1045924"/>
                </a:cubicBezTo>
                <a:cubicBezTo>
                  <a:pt x="2091848" y="1203919"/>
                  <a:pt x="2091847" y="1361913"/>
                  <a:pt x="2091847" y="1519908"/>
                </a:cubicBezTo>
                <a:cubicBezTo>
                  <a:pt x="2091847" y="2097556"/>
                  <a:pt x="1623571" y="2565832"/>
                  <a:pt x="1045923" y="2565832"/>
                </a:cubicBezTo>
                <a:lnTo>
                  <a:pt x="1045924" y="2565831"/>
                </a:lnTo>
                <a:cubicBezTo>
                  <a:pt x="468276" y="2565831"/>
                  <a:pt x="0" y="2097555"/>
                  <a:pt x="0" y="1519907"/>
                </a:cubicBezTo>
                <a:lnTo>
                  <a:pt x="0" y="1045924"/>
                </a:lnTo>
                <a:cubicBezTo>
                  <a:pt x="0" y="468276"/>
                  <a:pt x="468276" y="0"/>
                  <a:pt x="1045924" y="0"/>
                </a:cubicBezTo>
                <a:close/>
              </a:path>
            </a:pathLst>
          </a:custGeom>
          <a:blipFill>
            <a:blip r:embed="rId2"/>
            <a:tile tx="0" ty="0" sx="100000" sy="100000" flip="none" algn="tl"/>
          </a:blip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A81EE566-5756-4F44-B400-FA6B6182CEF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49736" y="3205786"/>
            <a:ext cx="2091848" cy="2565832"/>
          </a:xfrm>
          <a:custGeom>
            <a:avLst/>
            <a:gdLst>
              <a:gd name="connsiteX0" fmla="*/ 1045924 w 2091848"/>
              <a:gd name="connsiteY0" fmla="*/ 0 h 2565832"/>
              <a:gd name="connsiteX1" fmla="*/ 2091848 w 2091848"/>
              <a:gd name="connsiteY1" fmla="*/ 1045924 h 2565832"/>
              <a:gd name="connsiteX2" fmla="*/ 2091847 w 2091848"/>
              <a:gd name="connsiteY2" fmla="*/ 1519908 h 2565832"/>
              <a:gd name="connsiteX3" fmla="*/ 1045923 w 2091848"/>
              <a:gd name="connsiteY3" fmla="*/ 2565832 h 2565832"/>
              <a:gd name="connsiteX4" fmla="*/ 1045924 w 2091848"/>
              <a:gd name="connsiteY4" fmla="*/ 2565831 h 2565832"/>
              <a:gd name="connsiteX5" fmla="*/ 0 w 2091848"/>
              <a:gd name="connsiteY5" fmla="*/ 1519907 h 2565832"/>
              <a:gd name="connsiteX6" fmla="*/ 0 w 2091848"/>
              <a:gd name="connsiteY6" fmla="*/ 1045924 h 2565832"/>
              <a:gd name="connsiteX7" fmla="*/ 1045924 w 2091848"/>
              <a:gd name="connsiteY7" fmla="*/ 0 h 2565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91848" h="2565832">
                <a:moveTo>
                  <a:pt x="1045924" y="0"/>
                </a:moveTo>
                <a:cubicBezTo>
                  <a:pt x="1623572" y="0"/>
                  <a:pt x="2091848" y="468276"/>
                  <a:pt x="2091848" y="1045924"/>
                </a:cubicBezTo>
                <a:cubicBezTo>
                  <a:pt x="2091848" y="1203919"/>
                  <a:pt x="2091847" y="1361913"/>
                  <a:pt x="2091847" y="1519908"/>
                </a:cubicBezTo>
                <a:cubicBezTo>
                  <a:pt x="2091847" y="2097556"/>
                  <a:pt x="1623571" y="2565832"/>
                  <a:pt x="1045923" y="2565832"/>
                </a:cubicBezTo>
                <a:lnTo>
                  <a:pt x="1045924" y="2565831"/>
                </a:lnTo>
                <a:cubicBezTo>
                  <a:pt x="468276" y="2565831"/>
                  <a:pt x="0" y="2097555"/>
                  <a:pt x="0" y="1519907"/>
                </a:cubicBezTo>
                <a:lnTo>
                  <a:pt x="0" y="1045924"/>
                </a:lnTo>
                <a:cubicBezTo>
                  <a:pt x="0" y="468276"/>
                  <a:pt x="468276" y="0"/>
                  <a:pt x="1045924" y="0"/>
                </a:cubicBezTo>
                <a:close/>
              </a:path>
            </a:pathLst>
          </a:custGeom>
          <a:blipFill>
            <a:blip r:embed="rId2"/>
            <a:tile tx="0" ty="0" sx="100000" sy="100000" flip="none" algn="tl"/>
          </a:blip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5541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5">
            <a:extLst>
              <a:ext uri="{FF2B5EF4-FFF2-40B4-BE49-F238E27FC236}">
                <a16:creationId xmlns:a16="http://schemas.microsoft.com/office/drawing/2014/main" id="{41728855-570B-4B3A-9F00-FC8A9D2E487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64107" y="1787235"/>
            <a:ext cx="11063786" cy="4552149"/>
          </a:xfrm>
          <a:prstGeom prst="roundRect">
            <a:avLst/>
          </a:prstGeom>
          <a:blipFill>
            <a:blip r:embed="rId2"/>
            <a:tile tx="0" ty="0" sx="100000" sy="100000" flip="none" algn="tl"/>
          </a:blip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US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3DDFAD72-A91A-42A8-B73E-2FDD6151B8F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406106" y="4135438"/>
            <a:ext cx="3379788" cy="604837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</p:spTree>
    <p:extLst>
      <p:ext uri="{BB962C8B-B14F-4D97-AF65-F5344CB8AC3E}">
        <p14:creationId xmlns:p14="http://schemas.microsoft.com/office/powerpoint/2010/main" val="399816328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6">
            <a:extLst>
              <a:ext uri="{FF2B5EF4-FFF2-40B4-BE49-F238E27FC236}">
                <a16:creationId xmlns:a16="http://schemas.microsoft.com/office/drawing/2014/main" id="{B35AC769-ED9A-4A0C-9F65-4366D30E29A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84238" y="431800"/>
            <a:ext cx="4294187" cy="657225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1">
                <a:latin typeface="+mj-lt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B5410DD7-4EC2-4A1B-8417-B86B3C1B08D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2752381"/>
            <a:ext cx="7924412" cy="3250634"/>
          </a:xfrm>
          <a:custGeom>
            <a:avLst/>
            <a:gdLst>
              <a:gd name="connsiteX0" fmla="*/ 0 w 7924412"/>
              <a:gd name="connsiteY0" fmla="*/ 0 h 3250634"/>
              <a:gd name="connsiteX1" fmla="*/ 7382629 w 7924412"/>
              <a:gd name="connsiteY1" fmla="*/ 0 h 3250634"/>
              <a:gd name="connsiteX2" fmla="*/ 7924412 w 7924412"/>
              <a:gd name="connsiteY2" fmla="*/ 541783 h 3250634"/>
              <a:gd name="connsiteX3" fmla="*/ 7924412 w 7924412"/>
              <a:gd name="connsiteY3" fmla="*/ 2708851 h 3250634"/>
              <a:gd name="connsiteX4" fmla="*/ 7382629 w 7924412"/>
              <a:gd name="connsiteY4" fmla="*/ 3250634 h 3250634"/>
              <a:gd name="connsiteX5" fmla="*/ 0 w 7924412"/>
              <a:gd name="connsiteY5" fmla="*/ 3250634 h 32506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24412" h="3250634">
                <a:moveTo>
                  <a:pt x="0" y="0"/>
                </a:moveTo>
                <a:lnTo>
                  <a:pt x="7382629" y="0"/>
                </a:lnTo>
                <a:cubicBezTo>
                  <a:pt x="7681847" y="0"/>
                  <a:pt x="7924412" y="242565"/>
                  <a:pt x="7924412" y="541783"/>
                </a:cubicBezTo>
                <a:lnTo>
                  <a:pt x="7924412" y="2708851"/>
                </a:lnTo>
                <a:cubicBezTo>
                  <a:pt x="7924412" y="3008069"/>
                  <a:pt x="7681847" y="3250634"/>
                  <a:pt x="7382629" y="3250634"/>
                </a:cubicBezTo>
                <a:lnTo>
                  <a:pt x="0" y="3250634"/>
                </a:lnTo>
                <a:close/>
              </a:path>
            </a:pathLst>
          </a:custGeom>
          <a:blipFill>
            <a:blip r:embed="rId2"/>
            <a:tile tx="0" ty="0" sx="100000" sy="100000" flip="none" algn="tl"/>
          </a:blip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91438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400CAE1-5619-4B11-B430-22734DC15F3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49216" y="1646133"/>
            <a:ext cx="2066192" cy="3085747"/>
          </a:xfrm>
          <a:custGeom>
            <a:avLst/>
            <a:gdLst>
              <a:gd name="connsiteX0" fmla="*/ 54217 w 2066192"/>
              <a:gd name="connsiteY0" fmla="*/ 0 h 3085747"/>
              <a:gd name="connsiteX1" fmla="*/ 2011975 w 2066192"/>
              <a:gd name="connsiteY1" fmla="*/ 0 h 3085747"/>
              <a:gd name="connsiteX2" fmla="*/ 2066192 w 2066192"/>
              <a:gd name="connsiteY2" fmla="*/ 54217 h 3085747"/>
              <a:gd name="connsiteX3" fmla="*/ 2066192 w 2066192"/>
              <a:gd name="connsiteY3" fmla="*/ 3031530 h 3085747"/>
              <a:gd name="connsiteX4" fmla="*/ 2011975 w 2066192"/>
              <a:gd name="connsiteY4" fmla="*/ 3085747 h 3085747"/>
              <a:gd name="connsiteX5" fmla="*/ 54217 w 2066192"/>
              <a:gd name="connsiteY5" fmla="*/ 3085747 h 3085747"/>
              <a:gd name="connsiteX6" fmla="*/ 0 w 2066192"/>
              <a:gd name="connsiteY6" fmla="*/ 3031530 h 3085747"/>
              <a:gd name="connsiteX7" fmla="*/ 0 w 2066192"/>
              <a:gd name="connsiteY7" fmla="*/ 54217 h 3085747"/>
              <a:gd name="connsiteX8" fmla="*/ 54217 w 2066192"/>
              <a:gd name="connsiteY8" fmla="*/ 0 h 30857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66192" h="3085747">
                <a:moveTo>
                  <a:pt x="54217" y="0"/>
                </a:moveTo>
                <a:lnTo>
                  <a:pt x="2011975" y="0"/>
                </a:lnTo>
                <a:cubicBezTo>
                  <a:pt x="2041918" y="0"/>
                  <a:pt x="2066192" y="24274"/>
                  <a:pt x="2066192" y="54217"/>
                </a:cubicBezTo>
                <a:lnTo>
                  <a:pt x="2066192" y="3031530"/>
                </a:lnTo>
                <a:cubicBezTo>
                  <a:pt x="2066192" y="3061473"/>
                  <a:pt x="2041918" y="3085747"/>
                  <a:pt x="2011975" y="3085747"/>
                </a:cubicBezTo>
                <a:lnTo>
                  <a:pt x="54217" y="3085747"/>
                </a:lnTo>
                <a:cubicBezTo>
                  <a:pt x="24274" y="3085747"/>
                  <a:pt x="0" y="3061473"/>
                  <a:pt x="0" y="3031530"/>
                </a:cubicBezTo>
                <a:lnTo>
                  <a:pt x="0" y="54217"/>
                </a:lnTo>
                <a:cubicBezTo>
                  <a:pt x="0" y="24274"/>
                  <a:pt x="24274" y="0"/>
                  <a:pt x="54217" y="0"/>
                </a:cubicBezTo>
                <a:close/>
              </a:path>
            </a:pathLst>
          </a:custGeom>
          <a:blipFill>
            <a:blip r:embed="rId2"/>
            <a:tile tx="0" ty="0" sx="100000" sy="100000" flip="none" algn="tl"/>
          </a:blip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722562D-F682-4F6D-B3C9-89575774915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25008" y="1646133"/>
            <a:ext cx="2066192" cy="3085747"/>
          </a:xfrm>
          <a:custGeom>
            <a:avLst/>
            <a:gdLst>
              <a:gd name="connsiteX0" fmla="*/ 54217 w 2066192"/>
              <a:gd name="connsiteY0" fmla="*/ 0 h 3085747"/>
              <a:gd name="connsiteX1" fmla="*/ 2011975 w 2066192"/>
              <a:gd name="connsiteY1" fmla="*/ 0 h 3085747"/>
              <a:gd name="connsiteX2" fmla="*/ 2066192 w 2066192"/>
              <a:gd name="connsiteY2" fmla="*/ 54217 h 3085747"/>
              <a:gd name="connsiteX3" fmla="*/ 2066192 w 2066192"/>
              <a:gd name="connsiteY3" fmla="*/ 3031530 h 3085747"/>
              <a:gd name="connsiteX4" fmla="*/ 2011975 w 2066192"/>
              <a:gd name="connsiteY4" fmla="*/ 3085747 h 3085747"/>
              <a:gd name="connsiteX5" fmla="*/ 54217 w 2066192"/>
              <a:gd name="connsiteY5" fmla="*/ 3085747 h 3085747"/>
              <a:gd name="connsiteX6" fmla="*/ 0 w 2066192"/>
              <a:gd name="connsiteY6" fmla="*/ 3031530 h 3085747"/>
              <a:gd name="connsiteX7" fmla="*/ 0 w 2066192"/>
              <a:gd name="connsiteY7" fmla="*/ 54217 h 3085747"/>
              <a:gd name="connsiteX8" fmla="*/ 54217 w 2066192"/>
              <a:gd name="connsiteY8" fmla="*/ 0 h 30857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66192" h="3085747">
                <a:moveTo>
                  <a:pt x="54217" y="0"/>
                </a:moveTo>
                <a:lnTo>
                  <a:pt x="2011975" y="0"/>
                </a:lnTo>
                <a:cubicBezTo>
                  <a:pt x="2041918" y="0"/>
                  <a:pt x="2066192" y="24274"/>
                  <a:pt x="2066192" y="54217"/>
                </a:cubicBezTo>
                <a:lnTo>
                  <a:pt x="2066192" y="3031530"/>
                </a:lnTo>
                <a:cubicBezTo>
                  <a:pt x="2066192" y="3061473"/>
                  <a:pt x="2041918" y="3085747"/>
                  <a:pt x="2011975" y="3085747"/>
                </a:cubicBezTo>
                <a:lnTo>
                  <a:pt x="54217" y="3085747"/>
                </a:lnTo>
                <a:cubicBezTo>
                  <a:pt x="24274" y="3085747"/>
                  <a:pt x="0" y="3061473"/>
                  <a:pt x="0" y="3031530"/>
                </a:cubicBezTo>
                <a:lnTo>
                  <a:pt x="0" y="54217"/>
                </a:lnTo>
                <a:cubicBezTo>
                  <a:pt x="0" y="24274"/>
                  <a:pt x="24274" y="0"/>
                  <a:pt x="54217" y="0"/>
                </a:cubicBezTo>
                <a:close/>
              </a:path>
            </a:pathLst>
          </a:custGeom>
          <a:blipFill>
            <a:blip r:embed="rId2"/>
            <a:tile tx="0" ty="0" sx="100000" sy="100000" flip="none" algn="tl"/>
          </a:blip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3C167AE4-BCEF-46CB-9654-3194997E12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00800" y="1646133"/>
            <a:ext cx="2066192" cy="3085747"/>
          </a:xfrm>
          <a:custGeom>
            <a:avLst/>
            <a:gdLst>
              <a:gd name="connsiteX0" fmla="*/ 54217 w 2066192"/>
              <a:gd name="connsiteY0" fmla="*/ 0 h 3085747"/>
              <a:gd name="connsiteX1" fmla="*/ 2011975 w 2066192"/>
              <a:gd name="connsiteY1" fmla="*/ 0 h 3085747"/>
              <a:gd name="connsiteX2" fmla="*/ 2066192 w 2066192"/>
              <a:gd name="connsiteY2" fmla="*/ 54217 h 3085747"/>
              <a:gd name="connsiteX3" fmla="*/ 2066192 w 2066192"/>
              <a:gd name="connsiteY3" fmla="*/ 3031530 h 3085747"/>
              <a:gd name="connsiteX4" fmla="*/ 2011975 w 2066192"/>
              <a:gd name="connsiteY4" fmla="*/ 3085747 h 3085747"/>
              <a:gd name="connsiteX5" fmla="*/ 54217 w 2066192"/>
              <a:gd name="connsiteY5" fmla="*/ 3085747 h 3085747"/>
              <a:gd name="connsiteX6" fmla="*/ 0 w 2066192"/>
              <a:gd name="connsiteY6" fmla="*/ 3031530 h 3085747"/>
              <a:gd name="connsiteX7" fmla="*/ 0 w 2066192"/>
              <a:gd name="connsiteY7" fmla="*/ 54217 h 3085747"/>
              <a:gd name="connsiteX8" fmla="*/ 54217 w 2066192"/>
              <a:gd name="connsiteY8" fmla="*/ 0 h 30857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66192" h="3085747">
                <a:moveTo>
                  <a:pt x="54217" y="0"/>
                </a:moveTo>
                <a:lnTo>
                  <a:pt x="2011975" y="0"/>
                </a:lnTo>
                <a:cubicBezTo>
                  <a:pt x="2041918" y="0"/>
                  <a:pt x="2066192" y="24274"/>
                  <a:pt x="2066192" y="54217"/>
                </a:cubicBezTo>
                <a:lnTo>
                  <a:pt x="2066192" y="3031530"/>
                </a:lnTo>
                <a:cubicBezTo>
                  <a:pt x="2066192" y="3061473"/>
                  <a:pt x="2041918" y="3085747"/>
                  <a:pt x="2011975" y="3085747"/>
                </a:cubicBezTo>
                <a:lnTo>
                  <a:pt x="54217" y="3085747"/>
                </a:lnTo>
                <a:cubicBezTo>
                  <a:pt x="24274" y="3085747"/>
                  <a:pt x="0" y="3061473"/>
                  <a:pt x="0" y="3031530"/>
                </a:cubicBezTo>
                <a:lnTo>
                  <a:pt x="0" y="54217"/>
                </a:lnTo>
                <a:cubicBezTo>
                  <a:pt x="0" y="24274"/>
                  <a:pt x="24274" y="0"/>
                  <a:pt x="54217" y="0"/>
                </a:cubicBezTo>
                <a:close/>
              </a:path>
            </a:pathLst>
          </a:custGeom>
          <a:blipFill>
            <a:blip r:embed="rId2"/>
            <a:tile tx="0" ty="0" sx="100000" sy="100000" flip="none" algn="tl"/>
          </a:blip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US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B9B525A-ADE8-4615-AC4C-2A01DA8D64B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76592" y="1646133"/>
            <a:ext cx="2066192" cy="3085747"/>
          </a:xfrm>
          <a:custGeom>
            <a:avLst/>
            <a:gdLst>
              <a:gd name="connsiteX0" fmla="*/ 54217 w 2066192"/>
              <a:gd name="connsiteY0" fmla="*/ 0 h 3085747"/>
              <a:gd name="connsiteX1" fmla="*/ 2011975 w 2066192"/>
              <a:gd name="connsiteY1" fmla="*/ 0 h 3085747"/>
              <a:gd name="connsiteX2" fmla="*/ 2066192 w 2066192"/>
              <a:gd name="connsiteY2" fmla="*/ 54217 h 3085747"/>
              <a:gd name="connsiteX3" fmla="*/ 2066192 w 2066192"/>
              <a:gd name="connsiteY3" fmla="*/ 3031530 h 3085747"/>
              <a:gd name="connsiteX4" fmla="*/ 2011975 w 2066192"/>
              <a:gd name="connsiteY4" fmla="*/ 3085747 h 3085747"/>
              <a:gd name="connsiteX5" fmla="*/ 54217 w 2066192"/>
              <a:gd name="connsiteY5" fmla="*/ 3085747 h 3085747"/>
              <a:gd name="connsiteX6" fmla="*/ 0 w 2066192"/>
              <a:gd name="connsiteY6" fmla="*/ 3031530 h 3085747"/>
              <a:gd name="connsiteX7" fmla="*/ 0 w 2066192"/>
              <a:gd name="connsiteY7" fmla="*/ 54217 h 3085747"/>
              <a:gd name="connsiteX8" fmla="*/ 54217 w 2066192"/>
              <a:gd name="connsiteY8" fmla="*/ 0 h 30857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66192" h="3085747">
                <a:moveTo>
                  <a:pt x="54217" y="0"/>
                </a:moveTo>
                <a:lnTo>
                  <a:pt x="2011975" y="0"/>
                </a:lnTo>
                <a:cubicBezTo>
                  <a:pt x="2041918" y="0"/>
                  <a:pt x="2066192" y="24274"/>
                  <a:pt x="2066192" y="54217"/>
                </a:cubicBezTo>
                <a:lnTo>
                  <a:pt x="2066192" y="3031530"/>
                </a:lnTo>
                <a:cubicBezTo>
                  <a:pt x="2066192" y="3061473"/>
                  <a:pt x="2041918" y="3085747"/>
                  <a:pt x="2011975" y="3085747"/>
                </a:cubicBezTo>
                <a:lnTo>
                  <a:pt x="54217" y="3085747"/>
                </a:lnTo>
                <a:cubicBezTo>
                  <a:pt x="24274" y="3085747"/>
                  <a:pt x="0" y="3061473"/>
                  <a:pt x="0" y="3031530"/>
                </a:cubicBezTo>
                <a:lnTo>
                  <a:pt x="0" y="54217"/>
                </a:lnTo>
                <a:cubicBezTo>
                  <a:pt x="0" y="24274"/>
                  <a:pt x="24274" y="0"/>
                  <a:pt x="54217" y="0"/>
                </a:cubicBezTo>
                <a:close/>
              </a:path>
            </a:pathLst>
          </a:custGeom>
          <a:blipFill>
            <a:blip r:embed="rId2"/>
            <a:tile tx="0" ty="0" sx="100000" sy="100000" flip="none" algn="tl"/>
          </a:blip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US"/>
          </a:p>
        </p:txBody>
      </p:sp>
      <p:sp>
        <p:nvSpPr>
          <p:cNvPr id="18" name="Text Placeholder 16">
            <a:extLst>
              <a:ext uri="{FF2B5EF4-FFF2-40B4-BE49-F238E27FC236}">
                <a16:creationId xmlns:a16="http://schemas.microsoft.com/office/drawing/2014/main" id="{7DB1FE3F-41A1-41E6-9A58-1CE65D4C1AF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84238" y="431800"/>
            <a:ext cx="4294187" cy="657225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1">
                <a:latin typeface="+mj-lt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</p:spTree>
    <p:extLst>
      <p:ext uri="{BB962C8B-B14F-4D97-AF65-F5344CB8AC3E}">
        <p14:creationId xmlns:p14="http://schemas.microsoft.com/office/powerpoint/2010/main" val="21038713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7E25B0A-2415-43EF-895A-149644F45EB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501140" y="560070"/>
            <a:ext cx="9189720" cy="3086100"/>
          </a:xfrm>
          <a:custGeom>
            <a:avLst/>
            <a:gdLst>
              <a:gd name="connsiteX0" fmla="*/ 1543050 w 9189720"/>
              <a:gd name="connsiteY0" fmla="*/ 0 h 3086100"/>
              <a:gd name="connsiteX1" fmla="*/ 7646670 w 9189720"/>
              <a:gd name="connsiteY1" fmla="*/ 0 h 3086100"/>
              <a:gd name="connsiteX2" fmla="*/ 9189720 w 9189720"/>
              <a:gd name="connsiteY2" fmla="*/ 1543050 h 3086100"/>
              <a:gd name="connsiteX3" fmla="*/ 7646670 w 9189720"/>
              <a:gd name="connsiteY3" fmla="*/ 3086100 h 3086100"/>
              <a:gd name="connsiteX4" fmla="*/ 1543050 w 9189720"/>
              <a:gd name="connsiteY4" fmla="*/ 3086100 h 3086100"/>
              <a:gd name="connsiteX5" fmla="*/ 0 w 9189720"/>
              <a:gd name="connsiteY5" fmla="*/ 1543050 h 3086100"/>
              <a:gd name="connsiteX6" fmla="*/ 1543050 w 9189720"/>
              <a:gd name="connsiteY6" fmla="*/ 0 h 3086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89720" h="3086100">
                <a:moveTo>
                  <a:pt x="1543050" y="0"/>
                </a:moveTo>
                <a:lnTo>
                  <a:pt x="7646670" y="0"/>
                </a:lnTo>
                <a:cubicBezTo>
                  <a:pt x="8498873" y="0"/>
                  <a:pt x="9189720" y="690847"/>
                  <a:pt x="9189720" y="1543050"/>
                </a:cubicBezTo>
                <a:cubicBezTo>
                  <a:pt x="9189720" y="2395253"/>
                  <a:pt x="8498873" y="3086100"/>
                  <a:pt x="7646670" y="3086100"/>
                </a:cubicBezTo>
                <a:lnTo>
                  <a:pt x="1543050" y="3086100"/>
                </a:lnTo>
                <a:cubicBezTo>
                  <a:pt x="690847" y="3086100"/>
                  <a:pt x="0" y="2395253"/>
                  <a:pt x="0" y="1543050"/>
                </a:cubicBezTo>
                <a:cubicBezTo>
                  <a:pt x="0" y="690847"/>
                  <a:pt x="690847" y="0"/>
                  <a:pt x="1543050" y="0"/>
                </a:cubicBezTo>
                <a:close/>
              </a:path>
            </a:pathLst>
          </a:custGeom>
          <a:blipFill>
            <a:blip r:embed="rId2"/>
            <a:tile tx="0" ty="0" sx="100000" sy="100000" flip="none" algn="tl"/>
          </a:blip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4197D03E-53E0-41E5-9152-A98C97E4FA5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725863" y="3913188"/>
            <a:ext cx="4725987" cy="59055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</p:spTree>
    <p:extLst>
      <p:ext uri="{BB962C8B-B14F-4D97-AF65-F5344CB8AC3E}">
        <p14:creationId xmlns:p14="http://schemas.microsoft.com/office/powerpoint/2010/main" val="8419937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1B6CB8E0-40B2-4E39-A8BA-9349595D16E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23010" y="549274"/>
            <a:ext cx="2798064" cy="4392549"/>
          </a:xfrm>
          <a:custGeom>
            <a:avLst/>
            <a:gdLst>
              <a:gd name="connsiteX0" fmla="*/ 1399032 w 2798064"/>
              <a:gd name="connsiteY0" fmla="*/ 0 h 4392549"/>
              <a:gd name="connsiteX1" fmla="*/ 2798064 w 2798064"/>
              <a:gd name="connsiteY1" fmla="*/ 1399032 h 4392549"/>
              <a:gd name="connsiteX2" fmla="*/ 2798064 w 2798064"/>
              <a:gd name="connsiteY2" fmla="*/ 2993517 h 4392549"/>
              <a:gd name="connsiteX3" fmla="*/ 1399032 w 2798064"/>
              <a:gd name="connsiteY3" fmla="*/ 4392549 h 4392549"/>
              <a:gd name="connsiteX4" fmla="*/ 0 w 2798064"/>
              <a:gd name="connsiteY4" fmla="*/ 2993517 h 4392549"/>
              <a:gd name="connsiteX5" fmla="*/ 0 w 2798064"/>
              <a:gd name="connsiteY5" fmla="*/ 1399032 h 4392549"/>
              <a:gd name="connsiteX6" fmla="*/ 1399032 w 2798064"/>
              <a:gd name="connsiteY6" fmla="*/ 0 h 4392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98064" h="4392549">
                <a:moveTo>
                  <a:pt x="1399032" y="0"/>
                </a:moveTo>
                <a:cubicBezTo>
                  <a:pt x="2171696" y="0"/>
                  <a:pt x="2798064" y="626368"/>
                  <a:pt x="2798064" y="1399032"/>
                </a:cubicBezTo>
                <a:lnTo>
                  <a:pt x="2798064" y="2993517"/>
                </a:lnTo>
                <a:cubicBezTo>
                  <a:pt x="2798064" y="3766181"/>
                  <a:pt x="2171696" y="4392549"/>
                  <a:pt x="1399032" y="4392549"/>
                </a:cubicBezTo>
                <a:cubicBezTo>
                  <a:pt x="626368" y="4392549"/>
                  <a:pt x="0" y="3766181"/>
                  <a:pt x="0" y="2993517"/>
                </a:cubicBezTo>
                <a:lnTo>
                  <a:pt x="0" y="1399032"/>
                </a:lnTo>
                <a:cubicBezTo>
                  <a:pt x="0" y="626368"/>
                  <a:pt x="626368" y="0"/>
                  <a:pt x="1399032" y="0"/>
                </a:cubicBezTo>
                <a:close/>
              </a:path>
            </a:pathLst>
          </a:custGeom>
          <a:blipFill>
            <a:blip r:embed="rId2"/>
            <a:tile tx="0" ty="0" sx="100000" sy="100000" flip="none" algn="tl"/>
          </a:blip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BA9BE508-287B-4844-A40B-C168C0CE9B4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00835" y="549273"/>
            <a:ext cx="2171416" cy="3054670"/>
          </a:xfrm>
          <a:custGeom>
            <a:avLst/>
            <a:gdLst>
              <a:gd name="connsiteX0" fmla="*/ 1085708 w 2171416"/>
              <a:gd name="connsiteY0" fmla="*/ 0 h 3054670"/>
              <a:gd name="connsiteX1" fmla="*/ 2171416 w 2171416"/>
              <a:gd name="connsiteY1" fmla="*/ 1085708 h 3054670"/>
              <a:gd name="connsiteX2" fmla="*/ 2171415 w 2171416"/>
              <a:gd name="connsiteY2" fmla="*/ 1968962 h 3054670"/>
              <a:gd name="connsiteX3" fmla="*/ 1085707 w 2171416"/>
              <a:gd name="connsiteY3" fmla="*/ 3054670 h 3054670"/>
              <a:gd name="connsiteX4" fmla="*/ 1085708 w 2171416"/>
              <a:gd name="connsiteY4" fmla="*/ 3054669 h 3054670"/>
              <a:gd name="connsiteX5" fmla="*/ 0 w 2171416"/>
              <a:gd name="connsiteY5" fmla="*/ 1968961 h 3054670"/>
              <a:gd name="connsiteX6" fmla="*/ 0 w 2171416"/>
              <a:gd name="connsiteY6" fmla="*/ 1085708 h 3054670"/>
              <a:gd name="connsiteX7" fmla="*/ 1085708 w 2171416"/>
              <a:gd name="connsiteY7" fmla="*/ 0 h 30546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71416" h="3054670">
                <a:moveTo>
                  <a:pt x="1085708" y="0"/>
                </a:moveTo>
                <a:cubicBezTo>
                  <a:pt x="1685328" y="0"/>
                  <a:pt x="2171416" y="486088"/>
                  <a:pt x="2171416" y="1085708"/>
                </a:cubicBezTo>
                <a:cubicBezTo>
                  <a:pt x="2171416" y="1380126"/>
                  <a:pt x="2171415" y="1674544"/>
                  <a:pt x="2171415" y="1968962"/>
                </a:cubicBezTo>
                <a:cubicBezTo>
                  <a:pt x="2171415" y="2568582"/>
                  <a:pt x="1685327" y="3054670"/>
                  <a:pt x="1085707" y="3054670"/>
                </a:cubicBezTo>
                <a:lnTo>
                  <a:pt x="1085708" y="3054669"/>
                </a:lnTo>
                <a:cubicBezTo>
                  <a:pt x="486088" y="3054669"/>
                  <a:pt x="0" y="2568581"/>
                  <a:pt x="0" y="1968961"/>
                </a:cubicBezTo>
                <a:lnTo>
                  <a:pt x="0" y="1085708"/>
                </a:lnTo>
                <a:cubicBezTo>
                  <a:pt x="0" y="486088"/>
                  <a:pt x="486088" y="0"/>
                  <a:pt x="1085708" y="0"/>
                </a:cubicBezTo>
                <a:close/>
              </a:path>
            </a:pathLst>
          </a:custGeom>
          <a:blipFill>
            <a:blip r:embed="rId2"/>
            <a:tile tx="0" ty="0" sx="100000" sy="100000" flip="none" algn="tl"/>
          </a:blip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US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913A2327-3809-4B26-B2D6-2A77C44DC57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315200" y="854075"/>
            <a:ext cx="4065588" cy="1133475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1">
                <a:latin typeface="+mj-lt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</p:spTree>
    <p:extLst>
      <p:ext uri="{BB962C8B-B14F-4D97-AF65-F5344CB8AC3E}">
        <p14:creationId xmlns:p14="http://schemas.microsoft.com/office/powerpoint/2010/main" val="228879928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56D8E766-BCE9-4948-AAF1-0341AABEC89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80737" y="300789"/>
            <a:ext cx="11630526" cy="6256424"/>
          </a:xfrm>
          <a:custGeom>
            <a:avLst/>
            <a:gdLst>
              <a:gd name="connsiteX0" fmla="*/ 515905 w 11630526"/>
              <a:gd name="connsiteY0" fmla="*/ 0 h 6256424"/>
              <a:gd name="connsiteX1" fmla="*/ 11114621 w 11630526"/>
              <a:gd name="connsiteY1" fmla="*/ 0 h 6256424"/>
              <a:gd name="connsiteX2" fmla="*/ 11630526 w 11630526"/>
              <a:gd name="connsiteY2" fmla="*/ 515905 h 6256424"/>
              <a:gd name="connsiteX3" fmla="*/ 11630526 w 11630526"/>
              <a:gd name="connsiteY3" fmla="*/ 5740519 h 6256424"/>
              <a:gd name="connsiteX4" fmla="*/ 11114621 w 11630526"/>
              <a:gd name="connsiteY4" fmla="*/ 6256424 h 6256424"/>
              <a:gd name="connsiteX5" fmla="*/ 515905 w 11630526"/>
              <a:gd name="connsiteY5" fmla="*/ 6256424 h 6256424"/>
              <a:gd name="connsiteX6" fmla="*/ 0 w 11630526"/>
              <a:gd name="connsiteY6" fmla="*/ 5740519 h 6256424"/>
              <a:gd name="connsiteX7" fmla="*/ 0 w 11630526"/>
              <a:gd name="connsiteY7" fmla="*/ 515905 h 6256424"/>
              <a:gd name="connsiteX8" fmla="*/ 515905 w 11630526"/>
              <a:gd name="connsiteY8" fmla="*/ 0 h 6256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630526" h="6256424">
                <a:moveTo>
                  <a:pt x="515905" y="0"/>
                </a:moveTo>
                <a:lnTo>
                  <a:pt x="11114621" y="0"/>
                </a:lnTo>
                <a:cubicBezTo>
                  <a:pt x="11399547" y="0"/>
                  <a:pt x="11630526" y="230979"/>
                  <a:pt x="11630526" y="515905"/>
                </a:cubicBezTo>
                <a:lnTo>
                  <a:pt x="11630526" y="5740519"/>
                </a:lnTo>
                <a:cubicBezTo>
                  <a:pt x="11630526" y="6025445"/>
                  <a:pt x="11399547" y="6256424"/>
                  <a:pt x="11114621" y="6256424"/>
                </a:cubicBezTo>
                <a:lnTo>
                  <a:pt x="515905" y="6256424"/>
                </a:lnTo>
                <a:cubicBezTo>
                  <a:pt x="230979" y="6256424"/>
                  <a:pt x="0" y="6025445"/>
                  <a:pt x="0" y="5740519"/>
                </a:cubicBezTo>
                <a:lnTo>
                  <a:pt x="0" y="515905"/>
                </a:lnTo>
                <a:cubicBezTo>
                  <a:pt x="0" y="230979"/>
                  <a:pt x="230979" y="0"/>
                  <a:pt x="515905" y="0"/>
                </a:cubicBezTo>
                <a:close/>
              </a:path>
            </a:pathLst>
          </a:custGeom>
          <a:blipFill>
            <a:blip r:embed="rId2"/>
            <a:tile tx="0" ty="0" sx="100000" sy="100000" flip="none" algn="tl"/>
          </a:blip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68388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B0C32B0-4F67-4973-8E21-5ADC03DD46A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1999" cy="6858000"/>
          </a:xfrm>
          <a:blipFill>
            <a:blip r:embed="rId2"/>
            <a:tile tx="0" ty="0" sx="100000" sy="100000" flip="none" algn="tl"/>
          </a:blip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89982215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B0C32B0-4F67-4973-8E21-5ADC03DD46A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1999" cy="6858000"/>
          </a:xfrm>
          <a:blipFill dpi="0" rotWithShape="1">
            <a:blip r:embed="rId2"/>
            <a:srcRect/>
            <a:tile tx="0" ty="0" sx="100000" sy="100000" flip="none" algn="tl"/>
          </a:blip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en-ID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3EA7870-FCCB-4097-8477-69919014DD2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86655" y="1098521"/>
            <a:ext cx="4018651" cy="2085817"/>
          </a:xfrm>
          <a:custGeom>
            <a:avLst/>
            <a:gdLst>
              <a:gd name="connsiteX0" fmla="*/ 347643 w 4018651"/>
              <a:gd name="connsiteY0" fmla="*/ 0 h 2085817"/>
              <a:gd name="connsiteX1" fmla="*/ 3671008 w 4018651"/>
              <a:gd name="connsiteY1" fmla="*/ 0 h 2085817"/>
              <a:gd name="connsiteX2" fmla="*/ 4018651 w 4018651"/>
              <a:gd name="connsiteY2" fmla="*/ 347643 h 2085817"/>
              <a:gd name="connsiteX3" fmla="*/ 4018651 w 4018651"/>
              <a:gd name="connsiteY3" fmla="*/ 1738174 h 2085817"/>
              <a:gd name="connsiteX4" fmla="*/ 3671008 w 4018651"/>
              <a:gd name="connsiteY4" fmla="*/ 2085817 h 2085817"/>
              <a:gd name="connsiteX5" fmla="*/ 347643 w 4018651"/>
              <a:gd name="connsiteY5" fmla="*/ 2085817 h 2085817"/>
              <a:gd name="connsiteX6" fmla="*/ 0 w 4018651"/>
              <a:gd name="connsiteY6" fmla="*/ 1738174 h 2085817"/>
              <a:gd name="connsiteX7" fmla="*/ 0 w 4018651"/>
              <a:gd name="connsiteY7" fmla="*/ 347643 h 2085817"/>
              <a:gd name="connsiteX8" fmla="*/ 347643 w 4018651"/>
              <a:gd name="connsiteY8" fmla="*/ 0 h 20858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18651" h="2085817">
                <a:moveTo>
                  <a:pt x="347643" y="0"/>
                </a:moveTo>
                <a:lnTo>
                  <a:pt x="3671008" y="0"/>
                </a:lnTo>
                <a:cubicBezTo>
                  <a:pt x="3863006" y="0"/>
                  <a:pt x="4018651" y="155645"/>
                  <a:pt x="4018651" y="347643"/>
                </a:cubicBezTo>
                <a:lnTo>
                  <a:pt x="4018651" y="1738174"/>
                </a:lnTo>
                <a:cubicBezTo>
                  <a:pt x="4018651" y="1930172"/>
                  <a:pt x="3863006" y="2085817"/>
                  <a:pt x="3671008" y="2085817"/>
                </a:cubicBezTo>
                <a:lnTo>
                  <a:pt x="347643" y="2085817"/>
                </a:lnTo>
                <a:cubicBezTo>
                  <a:pt x="155645" y="2085817"/>
                  <a:pt x="0" y="1930172"/>
                  <a:pt x="0" y="1738174"/>
                </a:cubicBezTo>
                <a:lnTo>
                  <a:pt x="0" y="347643"/>
                </a:lnTo>
                <a:cubicBezTo>
                  <a:pt x="0" y="155645"/>
                  <a:pt x="155645" y="0"/>
                  <a:pt x="347643" y="0"/>
                </a:cubicBezTo>
                <a:close/>
              </a:path>
            </a:pathLst>
          </a:custGeom>
          <a:blipFill>
            <a:blip r:embed="rId2"/>
            <a:tile tx="0" ty="0" sx="100000" sy="100000" flip="none" algn="tl"/>
          </a:blip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US"/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99FD8FEB-FEF0-4FB8-BE22-AA53663D58C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859088" y="1019175"/>
            <a:ext cx="4027487" cy="620713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</p:spTree>
    <p:extLst>
      <p:ext uri="{BB962C8B-B14F-4D97-AF65-F5344CB8AC3E}">
        <p14:creationId xmlns:p14="http://schemas.microsoft.com/office/powerpoint/2010/main" val="7561398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58707600-3FD0-4DFE-A798-59C2E97B3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CDC380C-0C55-4D65-8720-0211052FDDDF}" type="datetimeFigureOut">
              <a:rPr lang="id-ID"/>
              <a:pPr>
                <a:defRPr/>
              </a:pPr>
              <a:t>11/06/2021</a:t>
            </a:fld>
            <a:endParaRPr lang="id-ID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7C2F9415-C2AB-4051-9EFE-6926C99347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d-ID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4C463DF-674D-4E85-A409-874900F8A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BA534C-8E06-4469-AC68-6DAA1949333E}" type="slidenum">
              <a:rPr lang="id-ID" altLang="en-US"/>
              <a:pPr>
                <a:defRPr/>
              </a:pPr>
              <a:t>‹#›</a:t>
            </a:fld>
            <a:endParaRPr lang="id-ID" altLang="en-US"/>
          </a:p>
        </p:txBody>
      </p:sp>
    </p:spTree>
    <p:extLst>
      <p:ext uri="{BB962C8B-B14F-4D97-AF65-F5344CB8AC3E}">
        <p14:creationId xmlns:p14="http://schemas.microsoft.com/office/powerpoint/2010/main" val="28018683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4">
            <a:extLst>
              <a:ext uri="{FF2B5EF4-FFF2-40B4-BE49-F238E27FC236}">
                <a16:creationId xmlns:a16="http://schemas.microsoft.com/office/drawing/2014/main" id="{34E52FE7-F71C-4809-A9EC-BBE7596482F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3226527"/>
            <a:ext cx="12192000" cy="3631475"/>
          </a:xfrm>
          <a:custGeom>
            <a:avLst/>
            <a:gdLst>
              <a:gd name="connsiteX0" fmla="*/ 600925 w 12192000"/>
              <a:gd name="connsiteY0" fmla="*/ 0 h 3631475"/>
              <a:gd name="connsiteX1" fmla="*/ 11591075 w 12192000"/>
              <a:gd name="connsiteY1" fmla="*/ 0 h 3631475"/>
              <a:gd name="connsiteX2" fmla="*/ 12192000 w 12192000"/>
              <a:gd name="connsiteY2" fmla="*/ 609698 h 3631475"/>
              <a:gd name="connsiteX3" fmla="*/ 12192000 w 12192000"/>
              <a:gd name="connsiteY3" fmla="*/ 3631475 h 3631475"/>
              <a:gd name="connsiteX4" fmla="*/ 0 w 12192000"/>
              <a:gd name="connsiteY4" fmla="*/ 3631475 h 3631475"/>
              <a:gd name="connsiteX5" fmla="*/ 0 w 12192000"/>
              <a:gd name="connsiteY5" fmla="*/ 609698 h 3631475"/>
              <a:gd name="connsiteX6" fmla="*/ 600925 w 12192000"/>
              <a:gd name="connsiteY6" fmla="*/ 0 h 3631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3631475">
                <a:moveTo>
                  <a:pt x="600925" y="0"/>
                </a:moveTo>
                <a:lnTo>
                  <a:pt x="11591075" y="0"/>
                </a:lnTo>
                <a:cubicBezTo>
                  <a:pt x="11922957" y="0"/>
                  <a:pt x="12192000" y="272971"/>
                  <a:pt x="12192000" y="609698"/>
                </a:cubicBezTo>
                <a:lnTo>
                  <a:pt x="12192000" y="3631475"/>
                </a:lnTo>
                <a:lnTo>
                  <a:pt x="0" y="3631475"/>
                </a:lnTo>
                <a:lnTo>
                  <a:pt x="0" y="609698"/>
                </a:lnTo>
                <a:cubicBezTo>
                  <a:pt x="0" y="272971"/>
                  <a:pt x="269043" y="0"/>
                  <a:pt x="600925" y="0"/>
                </a:cubicBezTo>
                <a:close/>
              </a:path>
            </a:pathLst>
          </a:custGeom>
          <a:blipFill>
            <a:blip r:embed="rId2"/>
            <a:tile tx="0" ty="0" sx="100000" sy="100000" flip="none" algn="tl"/>
          </a:blip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ID"/>
          </a:p>
        </p:txBody>
      </p:sp>
      <p:sp>
        <p:nvSpPr>
          <p:cNvPr id="3" name="Text Placeholder 16">
            <a:extLst>
              <a:ext uri="{FF2B5EF4-FFF2-40B4-BE49-F238E27FC236}">
                <a16:creationId xmlns:a16="http://schemas.microsoft.com/office/drawing/2014/main" id="{827A7C59-7E37-4CDB-A036-68DADF6EA64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948906" y="536903"/>
            <a:ext cx="4294187" cy="657225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200" b="1">
                <a:latin typeface="+mj-lt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</p:spTree>
    <p:extLst>
      <p:ext uri="{BB962C8B-B14F-4D97-AF65-F5344CB8AC3E}">
        <p14:creationId xmlns:p14="http://schemas.microsoft.com/office/powerpoint/2010/main" val="19508814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3">
            <a:extLst>
              <a:ext uri="{FF2B5EF4-FFF2-40B4-BE49-F238E27FC236}">
                <a16:creationId xmlns:a16="http://schemas.microsoft.com/office/drawing/2014/main" id="{BA91711C-9419-45BD-AF50-54B61242860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37493" y="914400"/>
            <a:ext cx="1840524" cy="1840524"/>
          </a:xfrm>
          <a:prstGeom prst="ellipse">
            <a:avLst/>
          </a:prstGeom>
          <a:blipFill>
            <a:blip r:embed="rId2"/>
            <a:tile tx="0" ty="0" sx="100000" sy="100000" flip="none" algn="tl"/>
          </a:blip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ID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131CE3F-D8D2-4C27-8DB1-B44C0695FE5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233532" y="246999"/>
            <a:ext cx="3958468" cy="4031792"/>
          </a:xfrm>
          <a:custGeom>
            <a:avLst/>
            <a:gdLst>
              <a:gd name="connsiteX0" fmla="*/ 2015896 w 3958468"/>
              <a:gd name="connsiteY0" fmla="*/ 0 h 4031792"/>
              <a:gd name="connsiteX1" fmla="*/ 3958468 w 3958468"/>
              <a:gd name="connsiteY1" fmla="*/ 0 h 4031792"/>
              <a:gd name="connsiteX2" fmla="*/ 3958468 w 3958468"/>
              <a:gd name="connsiteY2" fmla="*/ 4031792 h 4031792"/>
              <a:gd name="connsiteX3" fmla="*/ 2015896 w 3958468"/>
              <a:gd name="connsiteY3" fmla="*/ 4031792 h 4031792"/>
              <a:gd name="connsiteX4" fmla="*/ 0 w 3958468"/>
              <a:gd name="connsiteY4" fmla="*/ 2015896 h 4031792"/>
              <a:gd name="connsiteX5" fmla="*/ 2015896 w 3958468"/>
              <a:gd name="connsiteY5" fmla="*/ 0 h 4031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58468" h="4031792">
                <a:moveTo>
                  <a:pt x="2015896" y="0"/>
                </a:moveTo>
                <a:lnTo>
                  <a:pt x="3958468" y="0"/>
                </a:lnTo>
                <a:lnTo>
                  <a:pt x="3958468" y="4031792"/>
                </a:lnTo>
                <a:lnTo>
                  <a:pt x="2015896" y="4031792"/>
                </a:lnTo>
                <a:cubicBezTo>
                  <a:pt x="902547" y="4031792"/>
                  <a:pt x="0" y="3129245"/>
                  <a:pt x="0" y="2015896"/>
                </a:cubicBezTo>
                <a:cubicBezTo>
                  <a:pt x="0" y="902547"/>
                  <a:pt x="902547" y="0"/>
                  <a:pt x="2015896" y="0"/>
                </a:cubicBezTo>
                <a:close/>
              </a:path>
            </a:pathLst>
          </a:custGeom>
          <a:blipFill>
            <a:blip r:embed="rId2"/>
            <a:tile tx="0" ty="0" sx="100000" sy="100000" flip="none" algn="tl"/>
          </a:blip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418A798-8BF2-4651-9E2C-0134F363474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37493" y="4518809"/>
            <a:ext cx="1765342" cy="1512019"/>
          </a:xfrm>
          <a:custGeom>
            <a:avLst/>
            <a:gdLst>
              <a:gd name="connsiteX0" fmla="*/ 252008 w 1765342"/>
              <a:gd name="connsiteY0" fmla="*/ 0 h 1512019"/>
              <a:gd name="connsiteX1" fmla="*/ 1513334 w 1765342"/>
              <a:gd name="connsiteY1" fmla="*/ 0 h 1512019"/>
              <a:gd name="connsiteX2" fmla="*/ 1765342 w 1765342"/>
              <a:gd name="connsiteY2" fmla="*/ 252008 h 1512019"/>
              <a:gd name="connsiteX3" fmla="*/ 1765342 w 1765342"/>
              <a:gd name="connsiteY3" fmla="*/ 1260011 h 1512019"/>
              <a:gd name="connsiteX4" fmla="*/ 1513334 w 1765342"/>
              <a:gd name="connsiteY4" fmla="*/ 1512019 h 1512019"/>
              <a:gd name="connsiteX5" fmla="*/ 252008 w 1765342"/>
              <a:gd name="connsiteY5" fmla="*/ 1512019 h 1512019"/>
              <a:gd name="connsiteX6" fmla="*/ 0 w 1765342"/>
              <a:gd name="connsiteY6" fmla="*/ 1260011 h 1512019"/>
              <a:gd name="connsiteX7" fmla="*/ 0 w 1765342"/>
              <a:gd name="connsiteY7" fmla="*/ 252008 h 1512019"/>
              <a:gd name="connsiteX8" fmla="*/ 252008 w 1765342"/>
              <a:gd name="connsiteY8" fmla="*/ 0 h 15120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65342" h="1512019">
                <a:moveTo>
                  <a:pt x="252008" y="0"/>
                </a:moveTo>
                <a:lnTo>
                  <a:pt x="1513334" y="0"/>
                </a:lnTo>
                <a:cubicBezTo>
                  <a:pt x="1652514" y="0"/>
                  <a:pt x="1765342" y="112828"/>
                  <a:pt x="1765342" y="252008"/>
                </a:cubicBezTo>
                <a:lnTo>
                  <a:pt x="1765342" y="1260011"/>
                </a:lnTo>
                <a:cubicBezTo>
                  <a:pt x="1765342" y="1399191"/>
                  <a:pt x="1652514" y="1512019"/>
                  <a:pt x="1513334" y="1512019"/>
                </a:cubicBezTo>
                <a:lnTo>
                  <a:pt x="252008" y="1512019"/>
                </a:lnTo>
                <a:cubicBezTo>
                  <a:pt x="112828" y="1512019"/>
                  <a:pt x="0" y="1399191"/>
                  <a:pt x="0" y="1260011"/>
                </a:cubicBezTo>
                <a:lnTo>
                  <a:pt x="0" y="252008"/>
                </a:lnTo>
                <a:cubicBezTo>
                  <a:pt x="0" y="112828"/>
                  <a:pt x="112828" y="0"/>
                  <a:pt x="252008" y="0"/>
                </a:cubicBezTo>
                <a:close/>
              </a:path>
            </a:pathLst>
          </a:custGeom>
          <a:blipFill>
            <a:blip r:embed="rId2"/>
            <a:tile tx="0" ty="0" sx="100000" sy="100000" flip="none" algn="tl"/>
          </a:blip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0590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>
            <a:extLst>
              <a:ext uri="{FF2B5EF4-FFF2-40B4-BE49-F238E27FC236}">
                <a16:creationId xmlns:a16="http://schemas.microsoft.com/office/drawing/2014/main" id="{78A59991-A693-4BD2-97EE-33C218F4913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10629" y="0"/>
            <a:ext cx="6981371" cy="6858000"/>
          </a:xfrm>
          <a:blipFill>
            <a:blip r:embed="rId2"/>
            <a:tile tx="0" ty="0" sx="100000" sy="100000" flip="none" algn="tl"/>
          </a:blip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en-US"/>
          </a:p>
        </p:txBody>
      </p:sp>
      <p:sp>
        <p:nvSpPr>
          <p:cNvPr id="3" name="Text Placeholder 16">
            <a:extLst>
              <a:ext uri="{FF2B5EF4-FFF2-40B4-BE49-F238E27FC236}">
                <a16:creationId xmlns:a16="http://schemas.microsoft.com/office/drawing/2014/main" id="{C2B353A9-C4F4-4264-8299-AE1C3812C87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84238" y="431800"/>
            <a:ext cx="4294187" cy="657225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1">
                <a:latin typeface="+mj-lt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</p:spTree>
    <p:extLst>
      <p:ext uri="{BB962C8B-B14F-4D97-AF65-F5344CB8AC3E}">
        <p14:creationId xmlns:p14="http://schemas.microsoft.com/office/powerpoint/2010/main" val="38092028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00">
            <a:extLst>
              <a:ext uri="{FF2B5EF4-FFF2-40B4-BE49-F238E27FC236}">
                <a16:creationId xmlns:a16="http://schemas.microsoft.com/office/drawing/2014/main" id="{1EC5B751-B7ED-4832-B8CC-502C7FF7FD13}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4026878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  <a:ln>
            <a:noFill/>
          </a:ln>
        </p:spPr>
        <p:txBody>
          <a:bodyPr wrap="square" lIns="91425" tIns="91425" rIns="91425" bIns="91425" anchor="t" anchorCtr="0">
            <a:normAutofit/>
          </a:bodyPr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800" b="0" i="0" u="none" strike="noStrike" cap="none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CDC3C9B7-7D3A-40ED-BCB0-CE0FD173EA6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04863" y="4703763"/>
            <a:ext cx="3017837" cy="1090612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1">
                <a:latin typeface="+mj-lt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</p:spTree>
    <p:extLst>
      <p:ext uri="{BB962C8B-B14F-4D97-AF65-F5344CB8AC3E}">
        <p14:creationId xmlns:p14="http://schemas.microsoft.com/office/powerpoint/2010/main" val="721510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6">
            <a:extLst>
              <a:ext uri="{FF2B5EF4-FFF2-40B4-BE49-F238E27FC236}">
                <a16:creationId xmlns:a16="http://schemas.microsoft.com/office/drawing/2014/main" id="{5E293230-D401-49AC-8C25-458E27FB3DA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84238" y="431800"/>
            <a:ext cx="4294187" cy="657225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1">
                <a:latin typeface="+mj-lt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</p:spTree>
    <p:extLst>
      <p:ext uri="{BB962C8B-B14F-4D97-AF65-F5344CB8AC3E}">
        <p14:creationId xmlns:p14="http://schemas.microsoft.com/office/powerpoint/2010/main" val="15428102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6">
            <a:extLst>
              <a:ext uri="{FF2B5EF4-FFF2-40B4-BE49-F238E27FC236}">
                <a16:creationId xmlns:a16="http://schemas.microsoft.com/office/drawing/2014/main" id="{5E293230-D401-49AC-8C25-458E27FB3DA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84238" y="431800"/>
            <a:ext cx="4294187" cy="657225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1">
                <a:latin typeface="+mj-lt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B81BBB7E-9C04-43CC-B3BA-EB33449A795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329566" y="0"/>
            <a:ext cx="6862435" cy="2020710"/>
          </a:xfrm>
          <a:custGeom>
            <a:avLst/>
            <a:gdLst>
              <a:gd name="connsiteX0" fmla="*/ 0 w 6862435"/>
              <a:gd name="connsiteY0" fmla="*/ 0 h 2020710"/>
              <a:gd name="connsiteX1" fmla="*/ 6862435 w 6862435"/>
              <a:gd name="connsiteY1" fmla="*/ 0 h 2020710"/>
              <a:gd name="connsiteX2" fmla="*/ 6862435 w 6862435"/>
              <a:gd name="connsiteY2" fmla="*/ 2020710 h 2020710"/>
              <a:gd name="connsiteX3" fmla="*/ 656008 w 6862435"/>
              <a:gd name="connsiteY3" fmla="*/ 2020710 h 2020710"/>
              <a:gd name="connsiteX4" fmla="*/ 0 w 6862435"/>
              <a:gd name="connsiteY4" fmla="*/ 1364702 h 2020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62435" h="2020710">
                <a:moveTo>
                  <a:pt x="0" y="0"/>
                </a:moveTo>
                <a:lnTo>
                  <a:pt x="6862435" y="0"/>
                </a:lnTo>
                <a:lnTo>
                  <a:pt x="6862435" y="2020710"/>
                </a:lnTo>
                <a:lnTo>
                  <a:pt x="656008" y="2020710"/>
                </a:lnTo>
                <a:cubicBezTo>
                  <a:pt x="293705" y="2020710"/>
                  <a:pt x="0" y="1727005"/>
                  <a:pt x="0" y="1364702"/>
                </a:cubicBezTo>
                <a:close/>
              </a:path>
            </a:pathLst>
          </a:custGeom>
          <a:blipFill>
            <a:blip r:embed="rId2"/>
            <a:tile tx="0" ty="0" sx="100000" sy="100000" flip="none" algn="tl"/>
          </a:blip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0975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6">
            <a:extLst>
              <a:ext uri="{FF2B5EF4-FFF2-40B4-BE49-F238E27FC236}">
                <a16:creationId xmlns:a16="http://schemas.microsoft.com/office/drawing/2014/main" id="{5E293230-D401-49AC-8C25-458E27FB3DA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84238" y="431800"/>
            <a:ext cx="4294187" cy="657225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1">
                <a:latin typeface="+mj-lt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D17E7166-1E55-4209-8E20-CB492B83BA1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824396" y="0"/>
            <a:ext cx="6367604" cy="4754994"/>
          </a:xfrm>
          <a:custGeom>
            <a:avLst/>
            <a:gdLst>
              <a:gd name="connsiteX0" fmla="*/ 0 w 6367604"/>
              <a:gd name="connsiteY0" fmla="*/ 0 h 4754994"/>
              <a:gd name="connsiteX1" fmla="*/ 6367604 w 6367604"/>
              <a:gd name="connsiteY1" fmla="*/ 0 h 4754994"/>
              <a:gd name="connsiteX2" fmla="*/ 6367604 w 6367604"/>
              <a:gd name="connsiteY2" fmla="*/ 4754994 h 4754994"/>
              <a:gd name="connsiteX3" fmla="*/ 1214224 w 6367604"/>
              <a:gd name="connsiteY3" fmla="*/ 4754994 h 4754994"/>
              <a:gd name="connsiteX4" fmla="*/ 0 w 6367604"/>
              <a:gd name="connsiteY4" fmla="*/ 3540770 h 4754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67604" h="4754994">
                <a:moveTo>
                  <a:pt x="0" y="0"/>
                </a:moveTo>
                <a:lnTo>
                  <a:pt x="6367604" y="0"/>
                </a:lnTo>
                <a:lnTo>
                  <a:pt x="6367604" y="4754994"/>
                </a:lnTo>
                <a:lnTo>
                  <a:pt x="1214224" y="4754994"/>
                </a:lnTo>
                <a:cubicBezTo>
                  <a:pt x="543628" y="4754994"/>
                  <a:pt x="0" y="4211367"/>
                  <a:pt x="0" y="3540770"/>
                </a:cubicBezTo>
                <a:close/>
              </a:path>
            </a:pathLst>
          </a:custGeom>
          <a:blipFill>
            <a:blip r:embed="rId2"/>
            <a:tile tx="0" ty="0" sx="100000" sy="100000" flip="none" algn="tl"/>
          </a:blipFill>
        </p:spPr>
        <p:txBody>
          <a:bodyPr wrap="square">
            <a:noAutofit/>
          </a:bodyPr>
          <a:lstStyle>
            <a:lvl1pPr>
              <a:defRPr sz="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2201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CD4C1B8-6D16-4015-A0E8-E4633BBC0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507BE7-B79B-4F9F-9C14-5E9B7935E3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FCC5D0-C112-4903-BB22-33DF07A652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5B14AD-9FF7-4BB4-B913-B934D8D44A62}" type="datetime1">
              <a:rPr lang="en-ID" smtClean="0"/>
              <a:t>11/06/2021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E8D3A4-9B09-47C6-91F8-A02BF936DF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6AD10A-EAF6-42AC-B1BF-93C1B7A017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950356F5-5040-45F3-9DFE-AA818FBF1AB1}" type="slidenum">
              <a:rPr lang="en-ID" smtClean="0"/>
              <a:pPr/>
              <a:t>‹#›</a:t>
            </a:fld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7994460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703" r:id="rId2"/>
    <p:sldLayoutId id="2147483700" r:id="rId3"/>
    <p:sldLayoutId id="2147483698" r:id="rId4"/>
    <p:sldLayoutId id="2147483696" r:id="rId5"/>
    <p:sldLayoutId id="2147483694" r:id="rId6"/>
    <p:sldLayoutId id="2147483691" r:id="rId7"/>
    <p:sldLayoutId id="2147483701" r:id="rId8"/>
    <p:sldLayoutId id="2147483699" r:id="rId9"/>
    <p:sldLayoutId id="2147483697" r:id="rId10"/>
    <p:sldLayoutId id="2147483693" r:id="rId11"/>
    <p:sldLayoutId id="2147483692" r:id="rId12"/>
    <p:sldLayoutId id="2147483690" r:id="rId13"/>
    <p:sldLayoutId id="2147483687" r:id="rId14"/>
    <p:sldLayoutId id="2147483702" r:id="rId15"/>
    <p:sldLayoutId id="2147483695" r:id="rId16"/>
    <p:sldLayoutId id="2147483688" r:id="rId17"/>
    <p:sldLayoutId id="2147483686" r:id="rId18"/>
    <p:sldLayoutId id="2147483685" r:id="rId19"/>
    <p:sldLayoutId id="2147483684" r:id="rId20"/>
    <p:sldLayoutId id="2147483683" r:id="rId21"/>
    <p:sldLayoutId id="2147483682" r:id="rId22"/>
    <p:sldLayoutId id="2147483680" r:id="rId23"/>
    <p:sldLayoutId id="2147483679" r:id="rId24"/>
    <p:sldLayoutId id="2147483678" r:id="rId25"/>
    <p:sldLayoutId id="2147483689" r:id="rId26"/>
    <p:sldLayoutId id="2147483704" r:id="rId2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5D9B10F-293C-487F-BC3C-7CDE17E7D0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9328" y="-1507673"/>
            <a:ext cx="9873343" cy="987334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A78793B-88C8-4970-BA81-C0EADC564A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5A9DA0D-E42E-4981-A7CB-DC372A9CF7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755" t="43450" r="-423" b="45306"/>
          <a:stretch/>
        </p:blipFill>
        <p:spPr bwMode="auto">
          <a:xfrm>
            <a:off x="6561056" y="3991135"/>
            <a:ext cx="2838022" cy="2539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8BDEF04-45EA-4025-AA1F-12F7F35D6612}"/>
              </a:ext>
            </a:extLst>
          </p:cNvPr>
          <p:cNvSpPr txBox="1"/>
          <p:nvPr/>
        </p:nvSpPr>
        <p:spPr>
          <a:xfrm>
            <a:off x="5210267" y="3977104"/>
            <a:ext cx="15271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Presented by</a:t>
            </a:r>
            <a:endParaRPr lang="en-ID" sz="16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CD8703A-D80D-40E6-88EC-6FEE2AABB401}"/>
              </a:ext>
            </a:extLst>
          </p:cNvPr>
          <p:cNvSpPr txBox="1"/>
          <p:nvPr/>
        </p:nvSpPr>
        <p:spPr>
          <a:xfrm>
            <a:off x="9527695" y="574029"/>
            <a:ext cx="150497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latin typeface="Bebas" panose="020B0606020202050201" pitchFamily="34" charset="0"/>
              </a:rPr>
              <a:t>June 11</a:t>
            </a:r>
            <a:r>
              <a:rPr lang="en-US" sz="1600" baseline="30000" dirty="0">
                <a:latin typeface="Bebas" panose="020B0606020202050201" pitchFamily="34" charset="0"/>
              </a:rPr>
              <a:t>th</a:t>
            </a:r>
            <a:r>
              <a:rPr lang="en-US" sz="1600" dirty="0">
                <a:latin typeface="Bebas" panose="020B0606020202050201" pitchFamily="34" charset="0"/>
              </a:rPr>
              <a:t> 2021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37F43CF-19B8-4491-B2E0-61CD2690FF8F}"/>
              </a:ext>
            </a:extLst>
          </p:cNvPr>
          <p:cNvSpPr/>
          <p:nvPr/>
        </p:nvSpPr>
        <p:spPr>
          <a:xfrm>
            <a:off x="9325232" y="3558746"/>
            <a:ext cx="774357" cy="5766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43907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1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Placeholder 24">
            <a:extLst>
              <a:ext uri="{FF2B5EF4-FFF2-40B4-BE49-F238E27FC236}">
                <a16:creationId xmlns:a16="http://schemas.microsoft.com/office/drawing/2014/main" id="{2C19CB9A-BEB0-4F53-B643-F9F544E3EAE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2" b="7812"/>
          <a:stretch/>
        </p:blipFill>
        <p:spPr>
          <a:xfrm>
            <a:off x="0" y="0"/>
            <a:ext cx="12191999" cy="6858000"/>
          </a:xfrm>
        </p:spPr>
      </p:pic>
      <p:sp>
        <p:nvSpPr>
          <p:cNvPr id="2" name="Freeform: Shape 1">
            <a:extLst>
              <a:ext uri="{FF2B5EF4-FFF2-40B4-BE49-F238E27FC236}">
                <a16:creationId xmlns:a16="http://schemas.microsoft.com/office/drawing/2014/main" id="{36451919-AD71-4E85-8860-C47C4CDE24DB}"/>
              </a:ext>
            </a:extLst>
          </p:cNvPr>
          <p:cNvSpPr/>
          <p:nvPr/>
        </p:nvSpPr>
        <p:spPr>
          <a:xfrm>
            <a:off x="0" y="415964"/>
            <a:ext cx="399358" cy="634824"/>
          </a:xfrm>
          <a:custGeom>
            <a:avLst/>
            <a:gdLst>
              <a:gd name="connsiteX0" fmla="*/ 48129 w 469232"/>
              <a:gd name="connsiteY0" fmla="*/ 0 h 745896"/>
              <a:gd name="connsiteX1" fmla="*/ 168440 w 469232"/>
              <a:gd name="connsiteY1" fmla="*/ 0 h 745896"/>
              <a:gd name="connsiteX2" fmla="*/ 469232 w 469232"/>
              <a:gd name="connsiteY2" fmla="*/ 300792 h 745896"/>
              <a:gd name="connsiteX3" fmla="*/ 469232 w 469232"/>
              <a:gd name="connsiteY3" fmla="*/ 445104 h 745896"/>
              <a:gd name="connsiteX4" fmla="*/ 168440 w 469232"/>
              <a:gd name="connsiteY4" fmla="*/ 745896 h 745896"/>
              <a:gd name="connsiteX5" fmla="*/ 48129 w 469232"/>
              <a:gd name="connsiteY5" fmla="*/ 745896 h 745896"/>
              <a:gd name="connsiteX6" fmla="*/ 0 w 469232"/>
              <a:gd name="connsiteY6" fmla="*/ 741044 h 745896"/>
              <a:gd name="connsiteX7" fmla="*/ 0 w 469232"/>
              <a:gd name="connsiteY7" fmla="*/ 4852 h 745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69232" h="745896">
                <a:moveTo>
                  <a:pt x="48129" y="0"/>
                </a:moveTo>
                <a:lnTo>
                  <a:pt x="168440" y="0"/>
                </a:lnTo>
                <a:cubicBezTo>
                  <a:pt x="334563" y="0"/>
                  <a:pt x="469232" y="134669"/>
                  <a:pt x="469232" y="300792"/>
                </a:cubicBezTo>
                <a:lnTo>
                  <a:pt x="469232" y="445104"/>
                </a:lnTo>
                <a:cubicBezTo>
                  <a:pt x="469232" y="611227"/>
                  <a:pt x="334563" y="745896"/>
                  <a:pt x="168440" y="745896"/>
                </a:cubicBezTo>
                <a:lnTo>
                  <a:pt x="48129" y="745896"/>
                </a:lnTo>
                <a:lnTo>
                  <a:pt x="0" y="741044"/>
                </a:lnTo>
                <a:lnTo>
                  <a:pt x="0" y="4852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B979630-3FB0-4AD7-ABFA-8257E793DEA8}"/>
              </a:ext>
            </a:extLst>
          </p:cNvPr>
          <p:cNvGrpSpPr/>
          <p:nvPr/>
        </p:nvGrpSpPr>
        <p:grpSpPr>
          <a:xfrm>
            <a:off x="145386" y="620214"/>
            <a:ext cx="54293" cy="226325"/>
            <a:chOff x="5494615" y="709925"/>
            <a:chExt cx="96191" cy="400991"/>
          </a:xfrm>
          <a:solidFill>
            <a:schemeClr val="bg2"/>
          </a:solidFill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E578781C-71F0-4B1F-AE8A-44AD6183B7FF}"/>
                </a:ext>
              </a:extLst>
            </p:cNvPr>
            <p:cNvSpPr/>
            <p:nvPr/>
          </p:nvSpPr>
          <p:spPr>
            <a:xfrm>
              <a:off x="5494615" y="709925"/>
              <a:ext cx="96191" cy="9619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E81537EA-EEE9-47AD-A887-B16DF5AA573E}"/>
                </a:ext>
              </a:extLst>
            </p:cNvPr>
            <p:cNvSpPr/>
            <p:nvPr/>
          </p:nvSpPr>
          <p:spPr>
            <a:xfrm>
              <a:off x="5494615" y="862325"/>
              <a:ext cx="96191" cy="9619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9C48F22A-19B0-4818-A567-4BF15209290F}"/>
                </a:ext>
              </a:extLst>
            </p:cNvPr>
            <p:cNvSpPr/>
            <p:nvPr/>
          </p:nvSpPr>
          <p:spPr>
            <a:xfrm>
              <a:off x="5494615" y="1014725"/>
              <a:ext cx="96191" cy="9619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3AA22F4-3082-47F4-B9B5-C82E8F826255}"/>
              </a:ext>
            </a:extLst>
          </p:cNvPr>
          <p:cNvSpPr/>
          <p:nvPr/>
        </p:nvSpPr>
        <p:spPr>
          <a:xfrm>
            <a:off x="11582400" y="6308726"/>
            <a:ext cx="609600" cy="549275"/>
          </a:xfrm>
          <a:custGeom>
            <a:avLst/>
            <a:gdLst>
              <a:gd name="connsiteX0" fmla="*/ 321468 w 609600"/>
              <a:gd name="connsiteY0" fmla="*/ 0 h 549275"/>
              <a:gd name="connsiteX1" fmla="*/ 609600 w 609600"/>
              <a:gd name="connsiteY1" fmla="*/ 0 h 549275"/>
              <a:gd name="connsiteX2" fmla="*/ 609600 w 609600"/>
              <a:gd name="connsiteY2" fmla="*/ 549275 h 549275"/>
              <a:gd name="connsiteX3" fmla="*/ 0 w 609600"/>
              <a:gd name="connsiteY3" fmla="*/ 549275 h 549275"/>
              <a:gd name="connsiteX4" fmla="*/ 0 w 609600"/>
              <a:gd name="connsiteY4" fmla="*/ 321468 h 549275"/>
              <a:gd name="connsiteX5" fmla="*/ 321468 w 609600"/>
              <a:gd name="connsiteY5" fmla="*/ 0 h 549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" h="549275">
                <a:moveTo>
                  <a:pt x="321468" y="0"/>
                </a:moveTo>
                <a:lnTo>
                  <a:pt x="609600" y="0"/>
                </a:lnTo>
                <a:lnTo>
                  <a:pt x="609600" y="549275"/>
                </a:lnTo>
                <a:lnTo>
                  <a:pt x="0" y="549275"/>
                </a:lnTo>
                <a:lnTo>
                  <a:pt x="0" y="321468"/>
                </a:lnTo>
                <a:cubicBezTo>
                  <a:pt x="0" y="143926"/>
                  <a:pt x="143926" y="0"/>
                  <a:pt x="321468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68412366-1C29-40EF-9815-4DDC152D8D7C}"/>
              </a:ext>
            </a:extLst>
          </p:cNvPr>
          <p:cNvSpPr>
            <a:spLocks/>
          </p:cNvSpPr>
          <p:nvPr/>
        </p:nvSpPr>
        <p:spPr bwMode="auto">
          <a:xfrm>
            <a:off x="1906443" y="-968743"/>
            <a:ext cx="7005101" cy="7928626"/>
          </a:xfrm>
          <a:custGeom>
            <a:avLst/>
            <a:gdLst>
              <a:gd name="T0" fmla="*/ 1412 w 1425"/>
              <a:gd name="T1" fmla="*/ 936 h 1620"/>
              <a:gd name="T2" fmla="*/ 869 w 1425"/>
              <a:gd name="T3" fmla="*/ 1589 h 1620"/>
              <a:gd name="T4" fmla="*/ 589 w 1425"/>
              <a:gd name="T5" fmla="*/ 1331 h 1620"/>
              <a:gd name="T6" fmla="*/ 77 w 1425"/>
              <a:gd name="T7" fmla="*/ 1000 h 1620"/>
              <a:gd name="T8" fmla="*/ 1412 w 1425"/>
              <a:gd name="T9" fmla="*/ 936 h 16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25" h="1620">
                <a:moveTo>
                  <a:pt x="1412" y="936"/>
                </a:moveTo>
                <a:cubicBezTo>
                  <a:pt x="1425" y="1340"/>
                  <a:pt x="1025" y="1620"/>
                  <a:pt x="869" y="1589"/>
                </a:cubicBezTo>
                <a:cubicBezTo>
                  <a:pt x="714" y="1558"/>
                  <a:pt x="753" y="1374"/>
                  <a:pt x="589" y="1331"/>
                </a:cubicBezTo>
                <a:cubicBezTo>
                  <a:pt x="425" y="1287"/>
                  <a:pt x="102" y="1262"/>
                  <a:pt x="77" y="1000"/>
                </a:cubicBezTo>
                <a:cubicBezTo>
                  <a:pt x="0" y="199"/>
                  <a:pt x="1382" y="0"/>
                  <a:pt x="1412" y="93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path path="circle">
              <a:fillToRect l="100000" t="100000"/>
            </a:path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C62E3C3-64E4-4D85-BCDF-C09120ABD0E6}"/>
              </a:ext>
            </a:extLst>
          </p:cNvPr>
          <p:cNvSpPr txBox="1"/>
          <p:nvPr/>
        </p:nvSpPr>
        <p:spPr>
          <a:xfrm>
            <a:off x="3515022" y="1720840"/>
            <a:ext cx="457274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2"/>
                </a:solidFill>
                <a:latin typeface="+mj-lt"/>
              </a:rPr>
              <a:t>“We provide business recommendations for Inflight Entertainment, Online Service and Seat Comfort as variables that need to be improved by </a:t>
            </a:r>
            <a:r>
              <a:rPr lang="en-US" sz="2400" b="1" dirty="0" err="1">
                <a:solidFill>
                  <a:schemeClr val="bg2"/>
                </a:solidFill>
                <a:latin typeface="+mj-lt"/>
              </a:rPr>
              <a:t>Invistico</a:t>
            </a:r>
            <a:r>
              <a:rPr lang="en-US" sz="2400" b="1" dirty="0">
                <a:solidFill>
                  <a:schemeClr val="bg2"/>
                </a:solidFill>
                <a:latin typeface="+mj-lt"/>
              </a:rPr>
              <a:t> to increase customer satisfaction without reducing revenue”</a:t>
            </a:r>
            <a:endParaRPr lang="en-ID" sz="2400" dirty="0">
              <a:solidFill>
                <a:schemeClr val="bg2"/>
              </a:solidFill>
              <a:latin typeface="+mj-lt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7A160F4-43EA-4FC8-8738-A6F02C9119C6}"/>
              </a:ext>
            </a:extLst>
          </p:cNvPr>
          <p:cNvSpPr txBox="1"/>
          <p:nvPr/>
        </p:nvSpPr>
        <p:spPr>
          <a:xfrm>
            <a:off x="11023458" y="594876"/>
            <a:ext cx="111788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b="1" dirty="0" err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path path="circle">
                    <a:fillToRect l="100000" t="100000"/>
                  </a:path>
                </a:gradFill>
                <a:latin typeface="+mj-lt"/>
              </a:rPr>
              <a:t>Abracadata</a:t>
            </a:r>
            <a:endParaRPr lang="en-US" sz="1200" b="1" dirty="0">
              <a:gradFill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path path="circle">
                  <a:fillToRect l="100000" t="100000"/>
                </a:path>
              </a:gradFill>
              <a:latin typeface="+mj-lt"/>
            </a:endParaRPr>
          </a:p>
        </p:txBody>
      </p:sp>
      <p:sp>
        <p:nvSpPr>
          <p:cNvPr id="14" name="Text Placeholder 49">
            <a:extLst>
              <a:ext uri="{FF2B5EF4-FFF2-40B4-BE49-F238E27FC236}">
                <a16:creationId xmlns:a16="http://schemas.microsoft.com/office/drawing/2014/main" id="{224FDA73-146B-48D6-832A-46956272CF7B}"/>
              </a:ext>
            </a:extLst>
          </p:cNvPr>
          <p:cNvSpPr txBox="1">
            <a:spLocks/>
          </p:cNvSpPr>
          <p:nvPr/>
        </p:nvSpPr>
        <p:spPr>
          <a:xfrm>
            <a:off x="644057" y="536340"/>
            <a:ext cx="2609890" cy="511813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b="1" dirty="0">
                <a:latin typeface="+mj-lt"/>
              </a:rPr>
              <a:t>The Target</a:t>
            </a:r>
          </a:p>
        </p:txBody>
      </p:sp>
    </p:spTree>
    <p:extLst>
      <p:ext uri="{BB962C8B-B14F-4D97-AF65-F5344CB8AC3E}">
        <p14:creationId xmlns:p14="http://schemas.microsoft.com/office/powerpoint/2010/main" val="3420425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accel="20000" decel="6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" presetClass="entr" presetSubtype="2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8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5" grpId="0" animBg="1"/>
      <p:bldP spid="16" grpId="0" animBg="1"/>
      <p:bldP spid="17" grpId="0"/>
      <p:bldP spid="22" grpId="0"/>
      <p:bldP spid="14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Placeholder 46">
            <a:extLst>
              <a:ext uri="{FF2B5EF4-FFF2-40B4-BE49-F238E27FC236}">
                <a16:creationId xmlns:a16="http://schemas.microsoft.com/office/drawing/2014/main" id="{42229534-7B74-48D0-950F-8CF1735BBA33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62" r="8462"/>
          <a:stretch/>
        </p:blipFill>
        <p:spPr>
          <a:xfrm>
            <a:off x="5399917" y="1637771"/>
            <a:ext cx="1569613" cy="3358861"/>
          </a:xfrm>
        </p:spPr>
      </p:pic>
      <p:sp>
        <p:nvSpPr>
          <p:cNvPr id="2" name="Freeform: Shape 1">
            <a:extLst>
              <a:ext uri="{FF2B5EF4-FFF2-40B4-BE49-F238E27FC236}">
                <a16:creationId xmlns:a16="http://schemas.microsoft.com/office/drawing/2014/main" id="{9089D2BD-1096-4E7D-BE36-5E8B5A93C527}"/>
              </a:ext>
            </a:extLst>
          </p:cNvPr>
          <p:cNvSpPr/>
          <p:nvPr/>
        </p:nvSpPr>
        <p:spPr>
          <a:xfrm>
            <a:off x="0" y="415964"/>
            <a:ext cx="399358" cy="634824"/>
          </a:xfrm>
          <a:custGeom>
            <a:avLst/>
            <a:gdLst>
              <a:gd name="connsiteX0" fmla="*/ 48129 w 469232"/>
              <a:gd name="connsiteY0" fmla="*/ 0 h 745896"/>
              <a:gd name="connsiteX1" fmla="*/ 168440 w 469232"/>
              <a:gd name="connsiteY1" fmla="*/ 0 h 745896"/>
              <a:gd name="connsiteX2" fmla="*/ 469232 w 469232"/>
              <a:gd name="connsiteY2" fmla="*/ 300792 h 745896"/>
              <a:gd name="connsiteX3" fmla="*/ 469232 w 469232"/>
              <a:gd name="connsiteY3" fmla="*/ 445104 h 745896"/>
              <a:gd name="connsiteX4" fmla="*/ 168440 w 469232"/>
              <a:gd name="connsiteY4" fmla="*/ 745896 h 745896"/>
              <a:gd name="connsiteX5" fmla="*/ 48129 w 469232"/>
              <a:gd name="connsiteY5" fmla="*/ 745896 h 745896"/>
              <a:gd name="connsiteX6" fmla="*/ 0 w 469232"/>
              <a:gd name="connsiteY6" fmla="*/ 741044 h 745896"/>
              <a:gd name="connsiteX7" fmla="*/ 0 w 469232"/>
              <a:gd name="connsiteY7" fmla="*/ 4852 h 745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69232" h="745896">
                <a:moveTo>
                  <a:pt x="48129" y="0"/>
                </a:moveTo>
                <a:lnTo>
                  <a:pt x="168440" y="0"/>
                </a:lnTo>
                <a:cubicBezTo>
                  <a:pt x="334563" y="0"/>
                  <a:pt x="469232" y="134669"/>
                  <a:pt x="469232" y="300792"/>
                </a:cubicBezTo>
                <a:lnTo>
                  <a:pt x="469232" y="445104"/>
                </a:lnTo>
                <a:cubicBezTo>
                  <a:pt x="469232" y="611227"/>
                  <a:pt x="334563" y="745896"/>
                  <a:pt x="168440" y="745896"/>
                </a:cubicBezTo>
                <a:lnTo>
                  <a:pt x="48129" y="745896"/>
                </a:lnTo>
                <a:lnTo>
                  <a:pt x="0" y="741044"/>
                </a:lnTo>
                <a:lnTo>
                  <a:pt x="0" y="4852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B84F590-A3AF-4C7E-8919-98DFF76CAE85}"/>
              </a:ext>
            </a:extLst>
          </p:cNvPr>
          <p:cNvGrpSpPr/>
          <p:nvPr/>
        </p:nvGrpSpPr>
        <p:grpSpPr>
          <a:xfrm>
            <a:off x="145386" y="620214"/>
            <a:ext cx="54293" cy="226325"/>
            <a:chOff x="5494615" y="709925"/>
            <a:chExt cx="96191" cy="400991"/>
          </a:xfrm>
          <a:solidFill>
            <a:schemeClr val="bg2"/>
          </a:solidFill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1820A26E-F60C-4283-A083-EBF8B08501F6}"/>
                </a:ext>
              </a:extLst>
            </p:cNvPr>
            <p:cNvSpPr/>
            <p:nvPr/>
          </p:nvSpPr>
          <p:spPr>
            <a:xfrm>
              <a:off x="5494615" y="709925"/>
              <a:ext cx="96191" cy="9619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5ACD685A-E12F-4152-8A05-0A880CD22513}"/>
                </a:ext>
              </a:extLst>
            </p:cNvPr>
            <p:cNvSpPr/>
            <p:nvPr/>
          </p:nvSpPr>
          <p:spPr>
            <a:xfrm>
              <a:off x="5494615" y="862325"/>
              <a:ext cx="96191" cy="9619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88AE28E8-951E-4AD6-8E43-68FE2510F6AD}"/>
                </a:ext>
              </a:extLst>
            </p:cNvPr>
            <p:cNvSpPr/>
            <p:nvPr/>
          </p:nvSpPr>
          <p:spPr>
            <a:xfrm>
              <a:off x="5494615" y="1014725"/>
              <a:ext cx="96191" cy="9619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C69311D-8D05-411C-A0DD-2544D40953DC}"/>
              </a:ext>
            </a:extLst>
          </p:cNvPr>
          <p:cNvSpPr/>
          <p:nvPr/>
        </p:nvSpPr>
        <p:spPr>
          <a:xfrm>
            <a:off x="11582400" y="6308726"/>
            <a:ext cx="609600" cy="549275"/>
          </a:xfrm>
          <a:custGeom>
            <a:avLst/>
            <a:gdLst>
              <a:gd name="connsiteX0" fmla="*/ 321468 w 609600"/>
              <a:gd name="connsiteY0" fmla="*/ 0 h 549275"/>
              <a:gd name="connsiteX1" fmla="*/ 609600 w 609600"/>
              <a:gd name="connsiteY1" fmla="*/ 0 h 549275"/>
              <a:gd name="connsiteX2" fmla="*/ 609600 w 609600"/>
              <a:gd name="connsiteY2" fmla="*/ 549275 h 549275"/>
              <a:gd name="connsiteX3" fmla="*/ 0 w 609600"/>
              <a:gd name="connsiteY3" fmla="*/ 549275 h 549275"/>
              <a:gd name="connsiteX4" fmla="*/ 0 w 609600"/>
              <a:gd name="connsiteY4" fmla="*/ 321468 h 549275"/>
              <a:gd name="connsiteX5" fmla="*/ 321468 w 609600"/>
              <a:gd name="connsiteY5" fmla="*/ 0 h 549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" h="549275">
                <a:moveTo>
                  <a:pt x="321468" y="0"/>
                </a:moveTo>
                <a:lnTo>
                  <a:pt x="609600" y="0"/>
                </a:lnTo>
                <a:lnTo>
                  <a:pt x="609600" y="549275"/>
                </a:lnTo>
                <a:lnTo>
                  <a:pt x="0" y="549275"/>
                </a:lnTo>
                <a:lnTo>
                  <a:pt x="0" y="321468"/>
                </a:lnTo>
                <a:cubicBezTo>
                  <a:pt x="0" y="143926"/>
                  <a:pt x="143926" y="0"/>
                  <a:pt x="321468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4521DAF-9A71-49DF-9501-A244A3D87A52}"/>
              </a:ext>
            </a:extLst>
          </p:cNvPr>
          <p:cNvSpPr txBox="1"/>
          <p:nvPr/>
        </p:nvSpPr>
        <p:spPr>
          <a:xfrm>
            <a:off x="11023458" y="594876"/>
            <a:ext cx="111788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b="1" dirty="0" err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path path="circle">
                    <a:fillToRect l="100000" t="100000"/>
                  </a:path>
                </a:gradFill>
                <a:latin typeface="+mj-lt"/>
              </a:rPr>
              <a:t>Abracadata</a:t>
            </a:r>
            <a:endParaRPr lang="en-US" sz="1200" b="1" dirty="0">
              <a:gradFill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path path="circle">
                  <a:fillToRect l="100000" t="100000"/>
                </a:path>
              </a:gradFill>
              <a:latin typeface="+mj-lt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F7F9748-6937-42D5-B2A2-9375B8464F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5031" y="1651685"/>
            <a:ext cx="4546311" cy="3637049"/>
          </a:xfrm>
          <a:prstGeom prst="rect">
            <a:avLst/>
          </a:prstGeom>
        </p:spPr>
      </p:pic>
      <p:pic>
        <p:nvPicPr>
          <p:cNvPr id="17" name="Mockup" descr="A picture containing text, monitor, screenshot&#10;&#10;Description automatically generated">
            <a:extLst>
              <a:ext uri="{FF2B5EF4-FFF2-40B4-BE49-F238E27FC236}">
                <a16:creationId xmlns:a16="http://schemas.microsoft.com/office/drawing/2014/main" id="{85265DA3-8604-4DF6-B93F-77037874166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3653" y="1540704"/>
            <a:ext cx="1774613" cy="355467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C5FBDEC-4B56-417A-819F-5C3930E1860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386" y="1853513"/>
            <a:ext cx="3507816" cy="3233395"/>
          </a:xfrm>
          <a:prstGeom prst="rect">
            <a:avLst/>
          </a:prstGeom>
        </p:spPr>
      </p:pic>
      <p:sp>
        <p:nvSpPr>
          <p:cNvPr id="19" name="Text Placeholder 49">
            <a:extLst>
              <a:ext uri="{FF2B5EF4-FFF2-40B4-BE49-F238E27FC236}">
                <a16:creationId xmlns:a16="http://schemas.microsoft.com/office/drawing/2014/main" id="{2A8290D1-1CC5-4192-8DF7-643D781D33CF}"/>
              </a:ext>
            </a:extLst>
          </p:cNvPr>
          <p:cNvSpPr txBox="1">
            <a:spLocks/>
          </p:cNvSpPr>
          <p:nvPr/>
        </p:nvSpPr>
        <p:spPr>
          <a:xfrm>
            <a:off x="322733" y="1532237"/>
            <a:ext cx="3153121" cy="51181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b="1" dirty="0">
                <a:latin typeface="+mj-lt"/>
              </a:rPr>
              <a:t>Inflight Entertainment</a:t>
            </a:r>
          </a:p>
        </p:txBody>
      </p:sp>
      <p:sp>
        <p:nvSpPr>
          <p:cNvPr id="20" name="Text Placeholder 49">
            <a:extLst>
              <a:ext uri="{FF2B5EF4-FFF2-40B4-BE49-F238E27FC236}">
                <a16:creationId xmlns:a16="http://schemas.microsoft.com/office/drawing/2014/main" id="{53584D16-85D3-49A7-A2FE-CE93139A1B8E}"/>
              </a:ext>
            </a:extLst>
          </p:cNvPr>
          <p:cNvSpPr txBox="1">
            <a:spLocks/>
          </p:cNvSpPr>
          <p:nvPr/>
        </p:nvSpPr>
        <p:spPr>
          <a:xfrm>
            <a:off x="8886064" y="1532237"/>
            <a:ext cx="2057134" cy="51181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b="1" dirty="0">
                <a:latin typeface="+mj-lt"/>
              </a:rPr>
              <a:t>Seat Comfort</a:t>
            </a:r>
          </a:p>
        </p:txBody>
      </p:sp>
      <p:sp>
        <p:nvSpPr>
          <p:cNvPr id="21" name="Text Placeholder 49">
            <a:extLst>
              <a:ext uri="{FF2B5EF4-FFF2-40B4-BE49-F238E27FC236}">
                <a16:creationId xmlns:a16="http://schemas.microsoft.com/office/drawing/2014/main" id="{BAD92D6B-3244-43BE-BCC6-E994E924E41E}"/>
              </a:ext>
            </a:extLst>
          </p:cNvPr>
          <p:cNvSpPr txBox="1">
            <a:spLocks/>
          </p:cNvSpPr>
          <p:nvPr/>
        </p:nvSpPr>
        <p:spPr>
          <a:xfrm>
            <a:off x="5152392" y="1125958"/>
            <a:ext cx="2057134" cy="421537"/>
          </a:xfrm>
          <a:prstGeom prst="rect">
            <a:avLst/>
          </a:prstGeom>
        </p:spPr>
        <p:txBody>
          <a:bodyPr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b="1" dirty="0">
                <a:latin typeface="+mj-lt"/>
              </a:rPr>
              <a:t>Online Service</a:t>
            </a:r>
          </a:p>
        </p:txBody>
      </p:sp>
      <p:sp>
        <p:nvSpPr>
          <p:cNvPr id="23" name="Text Placeholder 49">
            <a:extLst>
              <a:ext uri="{FF2B5EF4-FFF2-40B4-BE49-F238E27FC236}">
                <a16:creationId xmlns:a16="http://schemas.microsoft.com/office/drawing/2014/main" id="{C131FF02-6542-47CB-9AC0-E6B23D1F1624}"/>
              </a:ext>
            </a:extLst>
          </p:cNvPr>
          <p:cNvSpPr txBox="1">
            <a:spLocks/>
          </p:cNvSpPr>
          <p:nvPr/>
        </p:nvSpPr>
        <p:spPr>
          <a:xfrm>
            <a:off x="644056" y="536340"/>
            <a:ext cx="5897562" cy="511813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b="1" dirty="0">
                <a:latin typeface="+mj-lt"/>
              </a:rPr>
              <a:t>The Target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3AE957F-E1F8-43C5-9B25-21FCF36CD1F6}"/>
              </a:ext>
            </a:extLst>
          </p:cNvPr>
          <p:cNvSpPr txBox="1"/>
          <p:nvPr/>
        </p:nvSpPr>
        <p:spPr>
          <a:xfrm>
            <a:off x="385216" y="5404106"/>
            <a:ext cx="293463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accent1"/>
                </a:solidFill>
                <a:latin typeface="+mj-lt"/>
              </a:rPr>
              <a:t>Live TV and TV on demand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accent1"/>
                </a:solidFill>
                <a:latin typeface="+mj-lt"/>
              </a:rPr>
              <a:t>Movie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accent1"/>
                </a:solidFill>
                <a:latin typeface="+mj-lt"/>
              </a:rPr>
              <a:t>Games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accent1"/>
                </a:solidFill>
                <a:latin typeface="+mj-lt"/>
              </a:rPr>
              <a:t>Inflight Magazine</a:t>
            </a:r>
            <a:endParaRPr lang="en-ID" sz="1400" b="1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816CF06-B72C-4649-9FB7-4B136414C61D}"/>
              </a:ext>
            </a:extLst>
          </p:cNvPr>
          <p:cNvSpPr txBox="1"/>
          <p:nvPr/>
        </p:nvSpPr>
        <p:spPr>
          <a:xfrm>
            <a:off x="4725656" y="5613575"/>
            <a:ext cx="29346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accent1"/>
                </a:solidFill>
                <a:latin typeface="+mj-lt"/>
              </a:rPr>
              <a:t>Book from anywhere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accent1"/>
                </a:solidFill>
                <a:latin typeface="+mj-lt"/>
              </a:rPr>
              <a:t>Easy2Pay</a:t>
            </a:r>
            <a:endParaRPr lang="en-ID" sz="1400" b="1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AE7C101-A41F-4F79-9D32-A9C6802AF85D}"/>
              </a:ext>
            </a:extLst>
          </p:cNvPr>
          <p:cNvSpPr txBox="1"/>
          <p:nvPr/>
        </p:nvSpPr>
        <p:spPr>
          <a:xfrm>
            <a:off x="9066096" y="5721296"/>
            <a:ext cx="16041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tx1"/>
              </a:buClr>
            </a:pPr>
            <a:r>
              <a:rPr lang="en-US" sz="1400" b="1" dirty="0">
                <a:solidFill>
                  <a:schemeClr val="accent1"/>
                </a:solidFill>
                <a:latin typeface="+mj-lt"/>
              </a:rPr>
              <a:t>Cozy at all cost</a:t>
            </a:r>
            <a:endParaRPr lang="en-ID" sz="1400" b="1" dirty="0">
              <a:solidFill>
                <a:schemeClr val="accent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8583270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accel="20000" decel="6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accel="20000" decel="6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8" accel="20000" decel="6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" presetClass="entr" presetSubtype="8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10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5" grpId="0" animBg="1"/>
      <p:bldP spid="24" grpId="0"/>
      <p:bldP spid="19" grpId="0"/>
      <p:bldP spid="20" grpId="0"/>
      <p:bldP spid="21" grpId="0"/>
      <p:bldP spid="23" grpId="0" build="p"/>
      <p:bldP spid="25" grpId="0"/>
      <p:bldP spid="29" grpId="0"/>
      <p:bldP spid="3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Rectangle: Rounded Corners 68">
            <a:extLst>
              <a:ext uri="{FF2B5EF4-FFF2-40B4-BE49-F238E27FC236}">
                <a16:creationId xmlns:a16="http://schemas.microsoft.com/office/drawing/2014/main" id="{690AC700-1CE0-4810-96B8-D1D3549AE188}"/>
              </a:ext>
            </a:extLst>
          </p:cNvPr>
          <p:cNvSpPr/>
          <p:nvPr/>
        </p:nvSpPr>
        <p:spPr>
          <a:xfrm>
            <a:off x="838201" y="1372543"/>
            <a:ext cx="10515600" cy="4516120"/>
          </a:xfrm>
          <a:prstGeom prst="roundRect">
            <a:avLst>
              <a:gd name="adj" fmla="val 6842"/>
            </a:avLst>
          </a:prstGeom>
          <a:solidFill>
            <a:schemeClr val="bg2"/>
          </a:solidFill>
          <a:ln>
            <a:noFill/>
          </a:ln>
          <a:effectLst>
            <a:outerShdw blurRad="266700" dist="50800" dir="5400000" algn="ctr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0D18BBE7-9BDF-48E9-84DB-E5E0FB03D628}"/>
              </a:ext>
            </a:extLst>
          </p:cNvPr>
          <p:cNvSpPr/>
          <p:nvPr/>
        </p:nvSpPr>
        <p:spPr>
          <a:xfrm>
            <a:off x="0" y="415964"/>
            <a:ext cx="399358" cy="634824"/>
          </a:xfrm>
          <a:custGeom>
            <a:avLst/>
            <a:gdLst>
              <a:gd name="connsiteX0" fmla="*/ 48129 w 469232"/>
              <a:gd name="connsiteY0" fmla="*/ 0 h 745896"/>
              <a:gd name="connsiteX1" fmla="*/ 168440 w 469232"/>
              <a:gd name="connsiteY1" fmla="*/ 0 h 745896"/>
              <a:gd name="connsiteX2" fmla="*/ 469232 w 469232"/>
              <a:gd name="connsiteY2" fmla="*/ 300792 h 745896"/>
              <a:gd name="connsiteX3" fmla="*/ 469232 w 469232"/>
              <a:gd name="connsiteY3" fmla="*/ 445104 h 745896"/>
              <a:gd name="connsiteX4" fmla="*/ 168440 w 469232"/>
              <a:gd name="connsiteY4" fmla="*/ 745896 h 745896"/>
              <a:gd name="connsiteX5" fmla="*/ 48129 w 469232"/>
              <a:gd name="connsiteY5" fmla="*/ 745896 h 745896"/>
              <a:gd name="connsiteX6" fmla="*/ 0 w 469232"/>
              <a:gd name="connsiteY6" fmla="*/ 741044 h 745896"/>
              <a:gd name="connsiteX7" fmla="*/ 0 w 469232"/>
              <a:gd name="connsiteY7" fmla="*/ 4852 h 745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69232" h="745896">
                <a:moveTo>
                  <a:pt x="48129" y="0"/>
                </a:moveTo>
                <a:lnTo>
                  <a:pt x="168440" y="0"/>
                </a:lnTo>
                <a:cubicBezTo>
                  <a:pt x="334563" y="0"/>
                  <a:pt x="469232" y="134669"/>
                  <a:pt x="469232" y="300792"/>
                </a:cubicBezTo>
                <a:lnTo>
                  <a:pt x="469232" y="445104"/>
                </a:lnTo>
                <a:cubicBezTo>
                  <a:pt x="469232" y="611227"/>
                  <a:pt x="334563" y="745896"/>
                  <a:pt x="168440" y="745896"/>
                </a:cubicBezTo>
                <a:lnTo>
                  <a:pt x="48129" y="745896"/>
                </a:lnTo>
                <a:lnTo>
                  <a:pt x="0" y="741044"/>
                </a:lnTo>
                <a:lnTo>
                  <a:pt x="0" y="4852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7D6A022-E58A-47B7-8AF9-A2164C124ACF}"/>
              </a:ext>
            </a:extLst>
          </p:cNvPr>
          <p:cNvGrpSpPr/>
          <p:nvPr/>
        </p:nvGrpSpPr>
        <p:grpSpPr>
          <a:xfrm>
            <a:off x="145386" y="620214"/>
            <a:ext cx="54293" cy="226325"/>
            <a:chOff x="5494615" y="709925"/>
            <a:chExt cx="96191" cy="400991"/>
          </a:xfrm>
          <a:solidFill>
            <a:schemeClr val="bg2"/>
          </a:solidFill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BD24494D-C6D3-4541-9850-09489CC19375}"/>
                </a:ext>
              </a:extLst>
            </p:cNvPr>
            <p:cNvSpPr/>
            <p:nvPr/>
          </p:nvSpPr>
          <p:spPr>
            <a:xfrm>
              <a:off x="5494615" y="709925"/>
              <a:ext cx="96191" cy="9619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CFF99F1F-9EA4-44C9-9534-C45D4C3DC02E}"/>
                </a:ext>
              </a:extLst>
            </p:cNvPr>
            <p:cNvSpPr/>
            <p:nvPr/>
          </p:nvSpPr>
          <p:spPr>
            <a:xfrm>
              <a:off x="5494615" y="862325"/>
              <a:ext cx="96191" cy="9619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CC49D020-2308-4527-9F87-F7953696305B}"/>
                </a:ext>
              </a:extLst>
            </p:cNvPr>
            <p:cNvSpPr/>
            <p:nvPr/>
          </p:nvSpPr>
          <p:spPr>
            <a:xfrm>
              <a:off x="5494615" y="1014725"/>
              <a:ext cx="96191" cy="9619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</p:grp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53CDC989-EF20-4F5F-8DF2-08645FC5B38E}"/>
              </a:ext>
            </a:extLst>
          </p:cNvPr>
          <p:cNvSpPr/>
          <p:nvPr/>
        </p:nvSpPr>
        <p:spPr>
          <a:xfrm>
            <a:off x="11582400" y="6308726"/>
            <a:ext cx="609600" cy="549275"/>
          </a:xfrm>
          <a:custGeom>
            <a:avLst/>
            <a:gdLst>
              <a:gd name="connsiteX0" fmla="*/ 321468 w 609600"/>
              <a:gd name="connsiteY0" fmla="*/ 0 h 549275"/>
              <a:gd name="connsiteX1" fmla="*/ 609600 w 609600"/>
              <a:gd name="connsiteY1" fmla="*/ 0 h 549275"/>
              <a:gd name="connsiteX2" fmla="*/ 609600 w 609600"/>
              <a:gd name="connsiteY2" fmla="*/ 549275 h 549275"/>
              <a:gd name="connsiteX3" fmla="*/ 0 w 609600"/>
              <a:gd name="connsiteY3" fmla="*/ 549275 h 549275"/>
              <a:gd name="connsiteX4" fmla="*/ 0 w 609600"/>
              <a:gd name="connsiteY4" fmla="*/ 321468 h 549275"/>
              <a:gd name="connsiteX5" fmla="*/ 321468 w 609600"/>
              <a:gd name="connsiteY5" fmla="*/ 0 h 549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" h="549275">
                <a:moveTo>
                  <a:pt x="321468" y="0"/>
                </a:moveTo>
                <a:lnTo>
                  <a:pt x="609600" y="0"/>
                </a:lnTo>
                <a:lnTo>
                  <a:pt x="609600" y="549275"/>
                </a:lnTo>
                <a:lnTo>
                  <a:pt x="0" y="549275"/>
                </a:lnTo>
                <a:lnTo>
                  <a:pt x="0" y="321468"/>
                </a:lnTo>
                <a:cubicBezTo>
                  <a:pt x="0" y="143926"/>
                  <a:pt x="143926" y="0"/>
                  <a:pt x="321468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1" name="Text Placeholder 49">
            <a:extLst>
              <a:ext uri="{FF2B5EF4-FFF2-40B4-BE49-F238E27FC236}">
                <a16:creationId xmlns:a16="http://schemas.microsoft.com/office/drawing/2014/main" id="{6FA0842C-4BB2-4DF4-B411-A5F808F177F1}"/>
              </a:ext>
            </a:extLst>
          </p:cNvPr>
          <p:cNvSpPr txBox="1">
            <a:spLocks/>
          </p:cNvSpPr>
          <p:nvPr/>
        </p:nvSpPr>
        <p:spPr>
          <a:xfrm>
            <a:off x="644055" y="536340"/>
            <a:ext cx="8038625" cy="511813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b="1" dirty="0">
                <a:latin typeface="+mj-lt"/>
              </a:rPr>
              <a:t>Impact on Satisfaction</a:t>
            </a:r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1F60F8E0-825D-495C-8604-58C02AE68B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9193300"/>
              </p:ext>
            </p:extLst>
          </p:nvPr>
        </p:nvGraphicFramePr>
        <p:xfrm>
          <a:off x="987509" y="1497686"/>
          <a:ext cx="10101651" cy="426583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59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553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53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4953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43815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4948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086446">
                <a:tc>
                  <a:txBody>
                    <a:bodyPr/>
                    <a:lstStyle/>
                    <a:p>
                      <a:pPr latinLnBrk="1"/>
                      <a:endParaRPr lang="ko-KR" altLang="en-US" sz="2400" dirty="0">
                        <a:latin typeface="+mn-lt"/>
                      </a:endParaRPr>
                    </a:p>
                  </a:txBody>
                  <a:tcPr marL="121920" marR="121920" marT="60960" marB="60960"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9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lt"/>
                          <a:cs typeface="Arial" pitchFamily="34" charset="0"/>
                        </a:rPr>
                        <a:t>Condition</a:t>
                      </a:r>
                      <a:endParaRPr lang="ko-KR" altLang="en-US" sz="19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marL="121920" marR="121920" marT="60960" marB="60960" anchor="ctr"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400" dirty="0">
                        <a:latin typeface="+mj-lt"/>
                        <a:cs typeface="Arial" pitchFamily="34" charset="0"/>
                      </a:endParaRP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600" dirty="0">
                        <a:latin typeface="+mj-lt"/>
                        <a:cs typeface="Arial" pitchFamily="34" charset="0"/>
                      </a:endParaRPr>
                    </a:p>
                    <a:p>
                      <a:pPr latinLnBrk="1"/>
                      <a:endParaRPr lang="ko-KR" altLang="en-US" sz="1600" b="0" dirty="0">
                        <a:latin typeface="+mj-lt"/>
                        <a:cs typeface="Arial" pitchFamily="34" charset="0"/>
                      </a:endParaRPr>
                    </a:p>
                  </a:txBody>
                  <a:tcPr marL="121920" marR="121920" marT="60960" marB="60960"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j-lt"/>
                        <a:cs typeface="Arial" pitchFamily="34" charset="0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9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lt"/>
                          <a:cs typeface="Arial" pitchFamily="34" charset="0"/>
                        </a:rPr>
                        <a:t>Satisfaction</a:t>
                      </a:r>
                    </a:p>
                  </a:txBody>
                  <a:tcPr marL="121920" marR="121920" marT="60960" marB="60960"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b="0" dirty="0">
                        <a:latin typeface="+mn-lt"/>
                      </a:endParaRPr>
                    </a:p>
                  </a:txBody>
                  <a:tcPr marL="121920" marR="121920" marT="60960" marB="60960"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5979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9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01</a:t>
                      </a:r>
                      <a:endParaRPr lang="ko-KR" altLang="en-US" sz="19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121920" marR="121920" marT="60960" marB="60960" anchor="ctr">
                    <a:lnT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Montserrat Light" panose="00000400000000000000" pitchFamily="50" charset="0"/>
                          <a:cs typeface="Arial" pitchFamily="34" charset="0"/>
                        </a:rPr>
                        <a:t>Current Eco Class Satisfied</a:t>
                      </a:r>
                      <a:endParaRPr lang="ko-KR" alt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Montserrat Light" panose="00000400000000000000" pitchFamily="50" charset="0"/>
                        <a:cs typeface="Arial" pitchFamily="34" charset="0"/>
                      </a:endParaRPr>
                    </a:p>
                  </a:txBody>
                  <a:tcPr marL="121920" marR="121920" marT="60960" marB="60960" anchor="ctr">
                    <a:lnT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400" dirty="0">
                        <a:latin typeface="+mj-lt"/>
                        <a:cs typeface="Arial" pitchFamily="34" charset="0"/>
                      </a:endParaRPr>
                    </a:p>
                  </a:txBody>
                  <a:tcPr marL="121920" marR="121920" marT="60960" marB="60960"/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5300" b="1" dirty="0">
                          <a:solidFill>
                            <a:schemeClr val="accent3"/>
                          </a:solidFill>
                          <a:latin typeface="+mj-lt"/>
                          <a:cs typeface="Arial" pitchFamily="34" charset="0"/>
                        </a:rPr>
                        <a:t>46,4%</a:t>
                      </a:r>
                      <a:endParaRPr lang="ko-KR" altLang="en-US" sz="5300" b="1" dirty="0">
                        <a:solidFill>
                          <a:schemeClr val="accent3"/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marL="121920" marR="121920" marT="60960" marB="60960" anchor="ctr">
                    <a:lnT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5979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9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02</a:t>
                      </a:r>
                      <a:endParaRPr lang="ko-KR" altLang="en-US" sz="19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121920" marR="121920" marT="60960" marB="60960" anchor="ctr">
                    <a:lnT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Montserrat Light" panose="00000400000000000000" pitchFamily="50" charset="0"/>
                          <a:cs typeface="Arial" pitchFamily="34" charset="0"/>
                        </a:rPr>
                        <a:t>Impact on Eco Class Satisfied</a:t>
                      </a:r>
                      <a:endParaRPr lang="ko-KR" alt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Montserrat Light" panose="00000400000000000000" pitchFamily="50" charset="0"/>
                        <a:cs typeface="Arial" pitchFamily="34" charset="0"/>
                      </a:endParaRPr>
                    </a:p>
                  </a:txBody>
                  <a:tcPr marL="121920" marR="121920" marT="60960" marB="60960" anchor="ctr">
                    <a:lnT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400" dirty="0">
                        <a:latin typeface="+mj-lt"/>
                        <a:cs typeface="Arial" pitchFamily="34" charset="0"/>
                      </a:endParaRPr>
                    </a:p>
                  </a:txBody>
                  <a:tcPr marL="121920" marR="121920" marT="60960" marB="60960"/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5300" b="1" dirty="0">
                          <a:solidFill>
                            <a:schemeClr val="accent4"/>
                          </a:solidFill>
                          <a:latin typeface="+mj-lt"/>
                          <a:cs typeface="Arial" pitchFamily="34" charset="0"/>
                        </a:rPr>
                        <a:t>71,8%</a:t>
                      </a:r>
                      <a:endParaRPr lang="ko-KR" altLang="en-US" sz="5300" b="1" dirty="0">
                        <a:solidFill>
                          <a:schemeClr val="accent4"/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marL="121920" marR="121920" marT="60960" marB="60960" anchor="ctr">
                    <a:lnT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5979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9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03</a:t>
                      </a:r>
                      <a:endParaRPr lang="ko-KR" altLang="en-US" sz="19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121920" marR="121920" marT="60960" marB="60960" anchor="ctr">
                    <a:lnT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Montserrat Light" panose="00000400000000000000" pitchFamily="50" charset="0"/>
                          <a:cs typeface="Arial" pitchFamily="34" charset="0"/>
                        </a:rPr>
                        <a:t>Impact on </a:t>
                      </a:r>
                      <a:r>
                        <a:rPr lang="en-US" altLang="ko-KR" sz="16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Montserrat Light" panose="00000400000000000000" pitchFamily="50" charset="0"/>
                          <a:cs typeface="Arial" pitchFamily="34" charset="0"/>
                        </a:rPr>
                        <a:t>Invistico</a:t>
                      </a:r>
                      <a:r>
                        <a:rPr lang="en-US" altLang="ko-K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Montserrat Light" panose="00000400000000000000" pitchFamily="50" charset="0"/>
                          <a:cs typeface="Arial" pitchFamily="34" charset="0"/>
                        </a:rPr>
                        <a:t> Customer</a:t>
                      </a:r>
                    </a:p>
                    <a:p>
                      <a:pPr latinLnBrk="1"/>
                      <a:r>
                        <a:rPr lang="en-US" altLang="ko-KR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Montserrat Light" panose="00000400000000000000" pitchFamily="50" charset="0"/>
                          <a:cs typeface="Arial" pitchFamily="34" charset="0"/>
                        </a:rPr>
                        <a:t>Satisfaction</a:t>
                      </a:r>
                      <a:endParaRPr lang="ko-KR" alt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Montserrat Light" panose="00000400000000000000" pitchFamily="50" charset="0"/>
                        <a:cs typeface="Arial" pitchFamily="34" charset="0"/>
                      </a:endParaRPr>
                    </a:p>
                  </a:txBody>
                  <a:tcPr marL="121920" marR="121920" marT="60960" marB="60960" anchor="ctr">
                    <a:lnT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400" dirty="0">
                        <a:latin typeface="+mj-lt"/>
                        <a:cs typeface="Arial" pitchFamily="34" charset="0"/>
                      </a:endParaRPr>
                    </a:p>
                  </a:txBody>
                  <a:tcPr marL="121920" marR="121920" marT="60960" marB="60960"/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5300" b="1" dirty="0">
                          <a:solidFill>
                            <a:schemeClr val="accent1"/>
                          </a:solidFill>
                          <a:latin typeface="+mj-lt"/>
                          <a:cs typeface="Arial" pitchFamily="34" charset="0"/>
                        </a:rPr>
                        <a:t>80,8%</a:t>
                      </a:r>
                      <a:endParaRPr lang="ko-KR" altLang="en-US" sz="5300" b="1" dirty="0">
                        <a:solidFill>
                          <a:schemeClr val="accent1"/>
                        </a:solidFill>
                        <a:latin typeface="+mj-lt"/>
                        <a:cs typeface="Arial" pitchFamily="34" charset="0"/>
                      </a:endParaRPr>
                    </a:p>
                  </a:txBody>
                  <a:tcPr marL="121920" marR="121920" marT="60960" marB="60960" anchor="ctr">
                    <a:lnT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921072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20000" decel="6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accel="20000" decel="6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accel="20000" decel="6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 animBg="1"/>
      <p:bldP spid="61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0D18BBE7-9BDF-48E9-84DB-E5E0FB03D628}"/>
              </a:ext>
            </a:extLst>
          </p:cNvPr>
          <p:cNvSpPr/>
          <p:nvPr/>
        </p:nvSpPr>
        <p:spPr>
          <a:xfrm>
            <a:off x="0" y="415964"/>
            <a:ext cx="399358" cy="634824"/>
          </a:xfrm>
          <a:custGeom>
            <a:avLst/>
            <a:gdLst>
              <a:gd name="connsiteX0" fmla="*/ 48129 w 469232"/>
              <a:gd name="connsiteY0" fmla="*/ 0 h 745896"/>
              <a:gd name="connsiteX1" fmla="*/ 168440 w 469232"/>
              <a:gd name="connsiteY1" fmla="*/ 0 h 745896"/>
              <a:gd name="connsiteX2" fmla="*/ 469232 w 469232"/>
              <a:gd name="connsiteY2" fmla="*/ 300792 h 745896"/>
              <a:gd name="connsiteX3" fmla="*/ 469232 w 469232"/>
              <a:gd name="connsiteY3" fmla="*/ 445104 h 745896"/>
              <a:gd name="connsiteX4" fmla="*/ 168440 w 469232"/>
              <a:gd name="connsiteY4" fmla="*/ 745896 h 745896"/>
              <a:gd name="connsiteX5" fmla="*/ 48129 w 469232"/>
              <a:gd name="connsiteY5" fmla="*/ 745896 h 745896"/>
              <a:gd name="connsiteX6" fmla="*/ 0 w 469232"/>
              <a:gd name="connsiteY6" fmla="*/ 741044 h 745896"/>
              <a:gd name="connsiteX7" fmla="*/ 0 w 469232"/>
              <a:gd name="connsiteY7" fmla="*/ 4852 h 745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69232" h="745896">
                <a:moveTo>
                  <a:pt x="48129" y="0"/>
                </a:moveTo>
                <a:lnTo>
                  <a:pt x="168440" y="0"/>
                </a:lnTo>
                <a:cubicBezTo>
                  <a:pt x="334563" y="0"/>
                  <a:pt x="469232" y="134669"/>
                  <a:pt x="469232" y="300792"/>
                </a:cubicBezTo>
                <a:lnTo>
                  <a:pt x="469232" y="445104"/>
                </a:lnTo>
                <a:cubicBezTo>
                  <a:pt x="469232" y="611227"/>
                  <a:pt x="334563" y="745896"/>
                  <a:pt x="168440" y="745896"/>
                </a:cubicBezTo>
                <a:lnTo>
                  <a:pt x="48129" y="745896"/>
                </a:lnTo>
                <a:lnTo>
                  <a:pt x="0" y="741044"/>
                </a:lnTo>
                <a:lnTo>
                  <a:pt x="0" y="4852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7D6A022-E58A-47B7-8AF9-A2164C124ACF}"/>
              </a:ext>
            </a:extLst>
          </p:cNvPr>
          <p:cNvGrpSpPr/>
          <p:nvPr/>
        </p:nvGrpSpPr>
        <p:grpSpPr>
          <a:xfrm>
            <a:off x="145386" y="620214"/>
            <a:ext cx="54293" cy="226325"/>
            <a:chOff x="5494615" y="709925"/>
            <a:chExt cx="96191" cy="400991"/>
          </a:xfrm>
          <a:solidFill>
            <a:schemeClr val="bg2"/>
          </a:solidFill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BD24494D-C6D3-4541-9850-09489CC19375}"/>
                </a:ext>
              </a:extLst>
            </p:cNvPr>
            <p:cNvSpPr/>
            <p:nvPr/>
          </p:nvSpPr>
          <p:spPr>
            <a:xfrm>
              <a:off x="5494615" y="709925"/>
              <a:ext cx="96191" cy="9619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CFF99F1F-9EA4-44C9-9534-C45D4C3DC02E}"/>
                </a:ext>
              </a:extLst>
            </p:cNvPr>
            <p:cNvSpPr/>
            <p:nvPr/>
          </p:nvSpPr>
          <p:spPr>
            <a:xfrm>
              <a:off x="5494615" y="862325"/>
              <a:ext cx="96191" cy="9619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CC49D020-2308-4527-9F87-F7953696305B}"/>
                </a:ext>
              </a:extLst>
            </p:cNvPr>
            <p:cNvSpPr/>
            <p:nvPr/>
          </p:nvSpPr>
          <p:spPr>
            <a:xfrm>
              <a:off x="5494615" y="1014725"/>
              <a:ext cx="96191" cy="9619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</p:grp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53CDC989-EF20-4F5F-8DF2-08645FC5B38E}"/>
              </a:ext>
            </a:extLst>
          </p:cNvPr>
          <p:cNvSpPr/>
          <p:nvPr/>
        </p:nvSpPr>
        <p:spPr>
          <a:xfrm>
            <a:off x="11582400" y="6308726"/>
            <a:ext cx="609600" cy="549275"/>
          </a:xfrm>
          <a:custGeom>
            <a:avLst/>
            <a:gdLst>
              <a:gd name="connsiteX0" fmla="*/ 321468 w 609600"/>
              <a:gd name="connsiteY0" fmla="*/ 0 h 549275"/>
              <a:gd name="connsiteX1" fmla="*/ 609600 w 609600"/>
              <a:gd name="connsiteY1" fmla="*/ 0 h 549275"/>
              <a:gd name="connsiteX2" fmla="*/ 609600 w 609600"/>
              <a:gd name="connsiteY2" fmla="*/ 549275 h 549275"/>
              <a:gd name="connsiteX3" fmla="*/ 0 w 609600"/>
              <a:gd name="connsiteY3" fmla="*/ 549275 h 549275"/>
              <a:gd name="connsiteX4" fmla="*/ 0 w 609600"/>
              <a:gd name="connsiteY4" fmla="*/ 321468 h 549275"/>
              <a:gd name="connsiteX5" fmla="*/ 321468 w 609600"/>
              <a:gd name="connsiteY5" fmla="*/ 0 h 549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" h="549275">
                <a:moveTo>
                  <a:pt x="321468" y="0"/>
                </a:moveTo>
                <a:lnTo>
                  <a:pt x="609600" y="0"/>
                </a:lnTo>
                <a:lnTo>
                  <a:pt x="609600" y="549275"/>
                </a:lnTo>
                <a:lnTo>
                  <a:pt x="0" y="549275"/>
                </a:lnTo>
                <a:lnTo>
                  <a:pt x="0" y="321468"/>
                </a:lnTo>
                <a:cubicBezTo>
                  <a:pt x="0" y="143926"/>
                  <a:pt x="143926" y="0"/>
                  <a:pt x="321468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1" name="Text Placeholder 49">
            <a:extLst>
              <a:ext uri="{FF2B5EF4-FFF2-40B4-BE49-F238E27FC236}">
                <a16:creationId xmlns:a16="http://schemas.microsoft.com/office/drawing/2014/main" id="{6FA0842C-4BB2-4DF4-B411-A5F808F177F1}"/>
              </a:ext>
            </a:extLst>
          </p:cNvPr>
          <p:cNvSpPr txBox="1">
            <a:spLocks/>
          </p:cNvSpPr>
          <p:nvPr/>
        </p:nvSpPr>
        <p:spPr>
          <a:xfrm>
            <a:off x="644056" y="536340"/>
            <a:ext cx="5897562" cy="511813"/>
          </a:xfrm>
          <a:prstGeom prst="rect">
            <a:avLst/>
          </a:prstGeom>
        </p:spPr>
        <p:txBody>
          <a:bodyPr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b="1" dirty="0">
                <a:latin typeface="+mj-lt"/>
              </a:rPr>
              <a:t>Impact on Revenue &amp; Profit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DFA1614-D37E-436D-BED2-702B8B266205}"/>
              </a:ext>
            </a:extLst>
          </p:cNvPr>
          <p:cNvGrpSpPr/>
          <p:nvPr/>
        </p:nvGrpSpPr>
        <p:grpSpPr>
          <a:xfrm>
            <a:off x="838200" y="1492585"/>
            <a:ext cx="10515600" cy="4536124"/>
            <a:chOff x="838200" y="1805622"/>
            <a:chExt cx="10515600" cy="4536124"/>
          </a:xfrm>
        </p:grpSpPr>
        <p:graphicFrame>
          <p:nvGraphicFramePr>
            <p:cNvPr id="63" name="Table 10">
              <a:extLst>
                <a:ext uri="{FF2B5EF4-FFF2-40B4-BE49-F238E27FC236}">
                  <a16:creationId xmlns:a16="http://schemas.microsoft.com/office/drawing/2014/main" id="{F74ADBE8-08B3-40FE-BC78-B80AF8074188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339463896"/>
                </p:ext>
              </p:extLst>
            </p:nvPr>
          </p:nvGraphicFramePr>
          <p:xfrm>
            <a:off x="838200" y="1825624"/>
            <a:ext cx="5181600" cy="4516120"/>
          </p:xfrm>
          <a:graphic>
            <a:graphicData uri="http://schemas.openxmlformats.org/drawingml/2006/table">
              <a:tbl>
                <a:tblPr firstRow="1" bandRow="1">
                  <a:tableStyleId>{F5AB1C69-6EDB-4FF4-983F-18BD219EF322}</a:tableStyleId>
                </a:tblPr>
                <a:tblGrid>
                  <a:gridCol w="2804652">
                    <a:extLst>
                      <a:ext uri="{9D8B030D-6E8A-4147-A177-3AD203B41FA5}">
                        <a16:colId xmlns:a16="http://schemas.microsoft.com/office/drawing/2014/main" val="1522364573"/>
                      </a:ext>
                    </a:extLst>
                  </a:gridCol>
                  <a:gridCol w="2376948">
                    <a:extLst>
                      <a:ext uri="{9D8B030D-6E8A-4147-A177-3AD203B41FA5}">
                        <a16:colId xmlns:a16="http://schemas.microsoft.com/office/drawing/2014/main" val="4040247578"/>
                      </a:ext>
                    </a:extLst>
                  </a:gridCol>
                </a:tblGrid>
                <a:tr h="430950">
                  <a:tc gridSpan="2">
                    <a:txBody>
                      <a:bodyPr/>
                      <a:lstStyle/>
                      <a:p>
                        <a:pPr algn="ctr"/>
                        <a:r>
                          <a:rPr lang="en-US" dirty="0"/>
                          <a:t>Customer Lifetime Value</a:t>
                        </a:r>
                        <a:endParaRPr lang="en-ID" dirty="0"/>
                      </a:p>
                    </a:txBody>
                    <a:tcPr/>
                  </a:tc>
                  <a:tc hMerge="1">
                    <a:txBody>
                      <a:bodyPr/>
                      <a:lstStyle/>
                      <a:p>
                        <a:endParaRPr lang="en-ID" dirty="0"/>
                      </a:p>
                    </a:txBody>
                    <a:tcPr/>
                  </a:tc>
                  <a:extLst>
                    <a:ext uri="{0D108BD9-81ED-4DB2-BD59-A6C34878D82A}">
                      <a16:rowId xmlns:a16="http://schemas.microsoft.com/office/drawing/2014/main" val="1041125314"/>
                    </a:ext>
                  </a:extLst>
                </a:tr>
                <a:tr h="430950">
                  <a:tc>
                    <a:txBody>
                      <a:bodyPr/>
                      <a:lstStyle/>
                      <a:p>
                        <a:r>
                          <a:rPr lang="en-ID" sz="1500" dirty="0">
                            <a:latin typeface="Montserrat Light" panose="00000400000000000000" pitchFamily="50" charset="0"/>
                          </a:rPr>
                          <a:t>Average Ticket Price</a:t>
                        </a:r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algn="r"/>
                        <a:r>
                          <a:rPr lang="en-US" sz="1500" dirty="0">
                            <a:latin typeface="Montserrat Light" panose="00000400000000000000" pitchFamily="50" charset="0"/>
                          </a:rPr>
                          <a:t>Rp. 1.750.000,-</a:t>
                        </a:r>
                        <a:endParaRPr lang="en-ID" sz="1500" dirty="0">
                          <a:latin typeface="Montserrat Light" panose="00000400000000000000" pitchFamily="50" charset="0"/>
                        </a:endParaRPr>
                      </a:p>
                    </a:txBody>
                    <a:tcPr anchor="ctr"/>
                  </a:tc>
                  <a:extLst>
                    <a:ext uri="{0D108BD9-81ED-4DB2-BD59-A6C34878D82A}">
                      <a16:rowId xmlns:a16="http://schemas.microsoft.com/office/drawing/2014/main" val="1690555724"/>
                    </a:ext>
                  </a:extLst>
                </a:tr>
                <a:tr h="637570">
                  <a:tc>
                    <a:txBody>
                      <a:bodyPr/>
                      <a:lstStyle/>
                      <a:p>
                        <a:r>
                          <a:rPr lang="en-ID" sz="1500" dirty="0">
                            <a:latin typeface="Montserrat Light" panose="00000400000000000000" pitchFamily="50" charset="0"/>
                          </a:rPr>
                          <a:t>Average Customer Flying Year</a:t>
                        </a:r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algn="r"/>
                        <a:r>
                          <a:rPr lang="en-US" sz="1500" dirty="0">
                            <a:latin typeface="Montserrat Light" panose="00000400000000000000" pitchFamily="50" charset="0"/>
                          </a:rPr>
                          <a:t>3X</a:t>
                        </a:r>
                        <a:endParaRPr lang="en-ID" sz="1500" dirty="0">
                          <a:latin typeface="Montserrat Light" panose="00000400000000000000" pitchFamily="50" charset="0"/>
                        </a:endParaRPr>
                      </a:p>
                    </a:txBody>
                    <a:tcPr anchor="ctr"/>
                  </a:tc>
                  <a:extLst>
                    <a:ext uri="{0D108BD9-81ED-4DB2-BD59-A6C34878D82A}">
                      <a16:rowId xmlns:a16="http://schemas.microsoft.com/office/drawing/2014/main" val="2446932533"/>
                    </a:ext>
                  </a:extLst>
                </a:tr>
                <a:tr h="430950">
                  <a:tc>
                    <a:txBody>
                      <a:bodyPr/>
                      <a:lstStyle/>
                      <a:p>
                        <a:r>
                          <a:rPr lang="en-US" sz="1500" dirty="0">
                            <a:latin typeface="Montserrat Light" panose="00000400000000000000" pitchFamily="50" charset="0"/>
                          </a:rPr>
                          <a:t>Customer Retention</a:t>
                        </a:r>
                        <a:endParaRPr lang="en-ID" sz="1500" dirty="0">
                          <a:latin typeface="Montserrat Light" panose="00000400000000000000" pitchFamily="50" charset="0"/>
                        </a:endParaRPr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algn="r"/>
                        <a:r>
                          <a:rPr lang="en-US" sz="1500" dirty="0">
                            <a:latin typeface="Montserrat Light" panose="00000400000000000000" pitchFamily="50" charset="0"/>
                          </a:rPr>
                          <a:t>6,09%</a:t>
                        </a:r>
                        <a:endParaRPr lang="en-ID" sz="1500" dirty="0">
                          <a:latin typeface="Montserrat Light" panose="00000400000000000000" pitchFamily="50" charset="0"/>
                        </a:endParaRPr>
                      </a:p>
                    </a:txBody>
                    <a:tcPr anchor="ctr"/>
                  </a:tc>
                  <a:extLst>
                    <a:ext uri="{0D108BD9-81ED-4DB2-BD59-A6C34878D82A}">
                      <a16:rowId xmlns:a16="http://schemas.microsoft.com/office/drawing/2014/main" val="4151846331"/>
                    </a:ext>
                  </a:extLst>
                </a:tr>
                <a:tr h="430950">
                  <a:tc>
                    <a:txBody>
                      <a:bodyPr/>
                      <a:lstStyle/>
                      <a:p>
                        <a:r>
                          <a:rPr lang="en-US" sz="1500" dirty="0">
                            <a:latin typeface="Montserrat Light" panose="00000400000000000000" pitchFamily="50" charset="0"/>
                          </a:rPr>
                          <a:t>Gross Profit Margin</a:t>
                        </a:r>
                        <a:endParaRPr lang="en-ID" sz="1500" dirty="0">
                          <a:latin typeface="Montserrat Light" panose="00000400000000000000" pitchFamily="50" charset="0"/>
                        </a:endParaRPr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algn="r"/>
                        <a:r>
                          <a:rPr lang="en-US" sz="1500" dirty="0">
                            <a:latin typeface="Montserrat Light" panose="00000400000000000000" pitchFamily="50" charset="0"/>
                          </a:rPr>
                          <a:t>16,11%</a:t>
                        </a:r>
                        <a:endParaRPr lang="en-ID" sz="1500" dirty="0">
                          <a:latin typeface="Montserrat Light" panose="00000400000000000000" pitchFamily="50" charset="0"/>
                        </a:endParaRPr>
                      </a:p>
                    </a:txBody>
                    <a:tcPr anchor="ctr"/>
                  </a:tc>
                  <a:extLst>
                    <a:ext uri="{0D108BD9-81ED-4DB2-BD59-A6C34878D82A}">
                      <a16:rowId xmlns:a16="http://schemas.microsoft.com/office/drawing/2014/main" val="2502642852"/>
                    </a:ext>
                  </a:extLst>
                </a:tr>
                <a:tr h="430950">
                  <a:tc>
                    <a:txBody>
                      <a:bodyPr/>
                      <a:lstStyle/>
                      <a:p>
                        <a:r>
                          <a:rPr lang="en-ID" sz="1500" dirty="0">
                            <a:latin typeface="Montserrat Light" panose="00000400000000000000" pitchFamily="50" charset="0"/>
                          </a:rPr>
                          <a:t>seat occupancy</a:t>
                        </a:r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algn="r"/>
                        <a:r>
                          <a:rPr lang="en-US" sz="1500" dirty="0">
                            <a:latin typeface="Montserrat Light" panose="00000400000000000000" pitchFamily="50" charset="0"/>
                          </a:rPr>
                          <a:t>74%</a:t>
                        </a:r>
                        <a:endParaRPr lang="en-ID" sz="1500" dirty="0">
                          <a:latin typeface="Montserrat Light" panose="00000400000000000000" pitchFamily="50" charset="0"/>
                        </a:endParaRPr>
                      </a:p>
                    </a:txBody>
                    <a:tcPr anchor="ctr"/>
                  </a:tc>
                  <a:extLst>
                    <a:ext uri="{0D108BD9-81ED-4DB2-BD59-A6C34878D82A}">
                      <a16:rowId xmlns:a16="http://schemas.microsoft.com/office/drawing/2014/main" val="64624301"/>
                    </a:ext>
                  </a:extLst>
                </a:tr>
                <a:tr h="430950">
                  <a:tc>
                    <a:txBody>
                      <a:bodyPr/>
                      <a:lstStyle/>
                      <a:p>
                        <a:r>
                          <a:rPr lang="en-US" sz="1500" b="1" dirty="0">
                            <a:latin typeface="+mj-lt"/>
                          </a:rPr>
                          <a:t>Customer Lifetime Value</a:t>
                        </a:r>
                        <a:endParaRPr lang="en-ID" sz="1500" b="1" dirty="0">
                          <a:latin typeface="+mj-lt"/>
                        </a:endParaRPr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algn="r"/>
                        <a:r>
                          <a:rPr lang="en-ID" sz="1500" b="1" kern="1200" dirty="0">
                            <a:solidFill>
                              <a:schemeClr val="dk1"/>
                            </a:solidFill>
                            <a:effectLst/>
                            <a:latin typeface="+mj-lt"/>
                          </a:rPr>
                          <a:t>39.089,39</a:t>
                        </a:r>
                        <a:endParaRPr lang="en-ID" sz="1500" b="1" dirty="0">
                          <a:latin typeface="+mj-lt"/>
                        </a:endParaRPr>
                      </a:p>
                    </a:txBody>
                    <a:tcPr anchor="ctr"/>
                  </a:tc>
                  <a:extLst>
                    <a:ext uri="{0D108BD9-81ED-4DB2-BD59-A6C34878D82A}">
                      <a16:rowId xmlns:a16="http://schemas.microsoft.com/office/drawing/2014/main" val="3271547379"/>
                    </a:ext>
                  </a:extLst>
                </a:tr>
                <a:tr h="430950">
                  <a:tc>
                    <a:txBody>
                      <a:bodyPr/>
                      <a:lstStyle/>
                      <a:p>
                        <a:r>
                          <a:rPr lang="en-ID" sz="1500" dirty="0">
                            <a:latin typeface="+mj-lt"/>
                          </a:rPr>
                          <a:t>Number of customers</a:t>
                        </a:r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algn="r"/>
                        <a:r>
                          <a:rPr lang="en-ID" sz="1500" kern="1200" dirty="0">
                            <a:solidFill>
                              <a:schemeClr val="dk1"/>
                            </a:solidFill>
                            <a:effectLst/>
                            <a:latin typeface="+mj-lt"/>
                          </a:rPr>
                          <a:t>8.585.906</a:t>
                        </a:r>
                        <a:endParaRPr lang="en-ID" sz="1500" dirty="0">
                          <a:latin typeface="+mj-lt"/>
                        </a:endParaRPr>
                      </a:p>
                    </a:txBody>
                    <a:tcPr anchor="ctr"/>
                  </a:tc>
                  <a:extLst>
                    <a:ext uri="{0D108BD9-81ED-4DB2-BD59-A6C34878D82A}">
                      <a16:rowId xmlns:a16="http://schemas.microsoft.com/office/drawing/2014/main" val="366700894"/>
                    </a:ext>
                  </a:extLst>
                </a:tr>
                <a:tr h="430950">
                  <a:tc>
                    <a:txBody>
                      <a:bodyPr/>
                      <a:lstStyle/>
                      <a:p>
                        <a:r>
                          <a:rPr lang="en-ID" sz="1500" b="1" dirty="0">
                            <a:latin typeface="+mj-lt"/>
                          </a:rPr>
                          <a:t>Economy Class Income</a:t>
                        </a:r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algn="r"/>
                        <a:r>
                          <a:rPr lang="en-ID" sz="1500" b="1" kern="1200" dirty="0">
                            <a:solidFill>
                              <a:schemeClr val="dk1"/>
                            </a:solidFill>
                            <a:effectLst/>
                            <a:latin typeface="+mj-lt"/>
                          </a:rPr>
                          <a:t>Rp.45.076.006.500.000</a:t>
                        </a:r>
                        <a:endParaRPr lang="en-ID" sz="1500" b="1" dirty="0">
                          <a:latin typeface="+mj-lt"/>
                        </a:endParaRPr>
                      </a:p>
                    </a:txBody>
                    <a:tcPr anchor="ctr"/>
                  </a:tc>
                  <a:extLst>
                    <a:ext uri="{0D108BD9-81ED-4DB2-BD59-A6C34878D82A}">
                      <a16:rowId xmlns:a16="http://schemas.microsoft.com/office/drawing/2014/main" val="2205384043"/>
                    </a:ext>
                  </a:extLst>
                </a:tr>
                <a:tr h="430950">
                  <a:tc>
                    <a:txBody>
                      <a:bodyPr/>
                      <a:lstStyle/>
                      <a:p>
                        <a:r>
                          <a:rPr lang="en-US" sz="1500" b="1" dirty="0">
                            <a:latin typeface="+mj-lt"/>
                          </a:rPr>
                          <a:t>2,30% Profit</a:t>
                        </a:r>
                        <a:endParaRPr lang="en-ID" sz="1500" b="1" dirty="0">
                          <a:latin typeface="+mj-lt"/>
                        </a:endParaRPr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algn="r"/>
                        <a:r>
                          <a:rPr lang="en-US" sz="1500" b="1" dirty="0">
                            <a:latin typeface="+mj-lt"/>
                          </a:rPr>
                          <a:t>Rp.</a:t>
                        </a:r>
                        <a:r>
                          <a:rPr lang="en-ID" sz="1500" kern="1200" dirty="0">
                            <a:solidFill>
                              <a:schemeClr val="dk1"/>
                            </a:solidFill>
                            <a:effectLst/>
                            <a:latin typeface="+mj-lt"/>
                          </a:rPr>
                          <a:t> </a:t>
                        </a:r>
                        <a:r>
                          <a:rPr lang="en-ID" sz="1500" b="1" kern="1200" dirty="0">
                            <a:solidFill>
                              <a:schemeClr val="dk1"/>
                            </a:solidFill>
                            <a:effectLst/>
                            <a:latin typeface="+mj-lt"/>
                          </a:rPr>
                          <a:t>1.036.748.149.500</a:t>
                        </a:r>
                        <a:endParaRPr lang="en-ID" sz="1500" b="1" dirty="0">
                          <a:latin typeface="+mj-lt"/>
                        </a:endParaRPr>
                      </a:p>
                    </a:txBody>
                    <a:tcPr anchor="ctr"/>
                  </a:tc>
                  <a:extLst>
                    <a:ext uri="{0D108BD9-81ED-4DB2-BD59-A6C34878D82A}">
                      <a16:rowId xmlns:a16="http://schemas.microsoft.com/office/drawing/2014/main" val="1495120889"/>
                    </a:ext>
                  </a:extLst>
                </a:tr>
              </a:tbl>
            </a:graphicData>
          </a:graphic>
        </p:graphicFrame>
        <p:graphicFrame>
          <p:nvGraphicFramePr>
            <p:cNvPr id="64" name="Table 11">
              <a:extLst>
                <a:ext uri="{FF2B5EF4-FFF2-40B4-BE49-F238E27FC236}">
                  <a16:creationId xmlns:a16="http://schemas.microsoft.com/office/drawing/2014/main" id="{A2C3F022-9E4F-4390-AAA0-E047A9B0369F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592182445"/>
                </p:ext>
              </p:extLst>
            </p:nvPr>
          </p:nvGraphicFramePr>
          <p:xfrm>
            <a:off x="6172200" y="3369276"/>
            <a:ext cx="5181600" cy="2972470"/>
          </p:xfrm>
          <a:graphic>
            <a:graphicData uri="http://schemas.openxmlformats.org/drawingml/2006/table">
              <a:tbl>
                <a:tblPr firstRow="1" bandRow="1">
                  <a:tableStyleId>{21E4AEA4-8DFA-4A89-87EB-49C32662AFE0}</a:tableStyleId>
                </a:tblPr>
                <a:tblGrid>
                  <a:gridCol w="2590800">
                    <a:extLst>
                      <a:ext uri="{9D8B030D-6E8A-4147-A177-3AD203B41FA5}">
                        <a16:colId xmlns:a16="http://schemas.microsoft.com/office/drawing/2014/main" val="1344037170"/>
                      </a:ext>
                    </a:extLst>
                  </a:gridCol>
                  <a:gridCol w="2590800">
                    <a:extLst>
                      <a:ext uri="{9D8B030D-6E8A-4147-A177-3AD203B41FA5}">
                        <a16:colId xmlns:a16="http://schemas.microsoft.com/office/drawing/2014/main" val="897823636"/>
                      </a:ext>
                    </a:extLst>
                  </a:gridCol>
                </a:tblGrid>
                <a:tr h="594494">
                  <a:tc gridSpan="2">
                    <a:txBody>
                      <a:bodyPr/>
                      <a:lstStyle/>
                      <a:p>
                        <a:pPr algn="ctr"/>
                        <a:r>
                          <a:rPr lang="en-US" dirty="0" err="1">
                            <a:latin typeface="+mj-lt"/>
                          </a:rPr>
                          <a:t>Investation</a:t>
                        </a:r>
                        <a:endParaRPr lang="en-ID" dirty="0">
                          <a:latin typeface="+mj-lt"/>
                        </a:endParaRPr>
                      </a:p>
                    </a:txBody>
                    <a:tcPr/>
                  </a:tc>
                  <a:tc hMerge="1">
                    <a:txBody>
                      <a:bodyPr/>
                      <a:lstStyle/>
                      <a:p>
                        <a:endParaRPr lang="en-ID" dirty="0"/>
                      </a:p>
                    </a:txBody>
                    <a:tcPr/>
                  </a:tc>
                  <a:extLst>
                    <a:ext uri="{0D108BD9-81ED-4DB2-BD59-A6C34878D82A}">
                      <a16:rowId xmlns:a16="http://schemas.microsoft.com/office/drawing/2014/main" val="133165906"/>
                    </a:ext>
                  </a:extLst>
                </a:tr>
                <a:tr h="594494">
                  <a:tc>
                    <a:txBody>
                      <a:bodyPr/>
                      <a:lstStyle/>
                      <a:p>
                        <a:r>
                          <a:rPr lang="en-US" sz="1500" dirty="0">
                            <a:latin typeface="Montserrat Light" panose="00000400000000000000" pitchFamily="50" charset="0"/>
                          </a:rPr>
                          <a:t>Inflight Entertainment</a:t>
                        </a:r>
                        <a:endParaRPr lang="en-ID" sz="1500" dirty="0">
                          <a:latin typeface="Montserrat Light" panose="00000400000000000000" pitchFamily="50" charset="0"/>
                        </a:endParaRPr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algn="r"/>
                        <a:r>
                          <a:rPr lang="en-US" sz="1500" dirty="0">
                            <a:latin typeface="Montserrat Light" panose="00000400000000000000" pitchFamily="50" charset="0"/>
                          </a:rPr>
                          <a:t>Rp.1.913.130.000.000,-</a:t>
                        </a:r>
                        <a:endParaRPr lang="en-ID" sz="1500" dirty="0">
                          <a:latin typeface="Montserrat Light" panose="00000400000000000000" pitchFamily="50" charset="0"/>
                        </a:endParaRPr>
                      </a:p>
                    </a:txBody>
                    <a:tcPr/>
                  </a:tc>
                  <a:extLst>
                    <a:ext uri="{0D108BD9-81ED-4DB2-BD59-A6C34878D82A}">
                      <a16:rowId xmlns:a16="http://schemas.microsoft.com/office/drawing/2014/main" val="2400399998"/>
                    </a:ext>
                  </a:extLst>
                </a:tr>
                <a:tr h="594494">
                  <a:tc>
                    <a:txBody>
                      <a:bodyPr/>
                      <a:lstStyle/>
                      <a:p>
                        <a:r>
                          <a:rPr lang="en-US" sz="1500" dirty="0">
                            <a:latin typeface="Montserrat Light" panose="00000400000000000000" pitchFamily="50" charset="0"/>
                          </a:rPr>
                          <a:t>Seat Comfort</a:t>
                        </a:r>
                        <a:endParaRPr lang="en-ID" sz="1500" dirty="0">
                          <a:latin typeface="Montserrat Light" panose="00000400000000000000" pitchFamily="50" charset="0"/>
                        </a:endParaRPr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algn="r"/>
                        <a:r>
                          <a:rPr lang="en-US" sz="1500" dirty="0">
                            <a:latin typeface="Montserrat Light" panose="00000400000000000000" pitchFamily="50" charset="0"/>
                          </a:rPr>
                          <a:t>Rp.6.658.577.451,-</a:t>
                        </a:r>
                        <a:endParaRPr lang="en-ID" sz="1500" dirty="0">
                          <a:latin typeface="Montserrat Light" panose="00000400000000000000" pitchFamily="50" charset="0"/>
                        </a:endParaRPr>
                      </a:p>
                    </a:txBody>
                    <a:tcPr/>
                  </a:tc>
                  <a:extLst>
                    <a:ext uri="{0D108BD9-81ED-4DB2-BD59-A6C34878D82A}">
                      <a16:rowId xmlns:a16="http://schemas.microsoft.com/office/drawing/2014/main" val="1016214219"/>
                    </a:ext>
                  </a:extLst>
                </a:tr>
                <a:tr h="594494">
                  <a:tc>
                    <a:txBody>
                      <a:bodyPr/>
                      <a:lstStyle/>
                      <a:p>
                        <a:r>
                          <a:rPr lang="en-US" sz="1500" dirty="0" err="1">
                            <a:latin typeface="Montserrat Light" panose="00000400000000000000" pitchFamily="50" charset="0"/>
                          </a:rPr>
                          <a:t>Onlinve</a:t>
                        </a:r>
                        <a:r>
                          <a:rPr lang="en-US" sz="1500" dirty="0">
                            <a:latin typeface="Montserrat Light" panose="00000400000000000000" pitchFamily="50" charset="0"/>
                          </a:rPr>
                          <a:t> Service</a:t>
                        </a:r>
                        <a:endParaRPr lang="en-ID" sz="1500" dirty="0">
                          <a:latin typeface="Montserrat Light" panose="00000400000000000000" pitchFamily="50" charset="0"/>
                        </a:endParaRPr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algn="r"/>
                        <a:r>
                          <a:rPr lang="en-US" sz="1500" dirty="0">
                            <a:latin typeface="Montserrat Light" panose="00000400000000000000" pitchFamily="50" charset="0"/>
                          </a:rPr>
                          <a:t>Rp.1.740.000.000,-</a:t>
                        </a:r>
                        <a:endParaRPr lang="en-ID" sz="1500" dirty="0">
                          <a:latin typeface="Montserrat Light" panose="00000400000000000000" pitchFamily="50" charset="0"/>
                        </a:endParaRPr>
                      </a:p>
                    </a:txBody>
                    <a:tcPr/>
                  </a:tc>
                  <a:extLst>
                    <a:ext uri="{0D108BD9-81ED-4DB2-BD59-A6C34878D82A}">
                      <a16:rowId xmlns:a16="http://schemas.microsoft.com/office/drawing/2014/main" val="507380480"/>
                    </a:ext>
                  </a:extLst>
                </a:tr>
                <a:tr h="594494">
                  <a:tc>
                    <a:txBody>
                      <a:bodyPr/>
                      <a:lstStyle/>
                      <a:p>
                        <a:r>
                          <a:rPr lang="en-US" sz="1500" b="1" dirty="0">
                            <a:latin typeface="+mj-lt"/>
                          </a:rPr>
                          <a:t>TOTAL</a:t>
                        </a:r>
                        <a:endParaRPr lang="en-ID" sz="1500" b="1" dirty="0">
                          <a:latin typeface="+mj-lt"/>
                        </a:endParaRPr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algn="r"/>
                        <a:r>
                          <a:rPr lang="en-US" sz="1500" b="1" dirty="0">
                            <a:latin typeface="+mj-lt"/>
                          </a:rPr>
                          <a:t>Rp.1.921.528.577.451,-</a:t>
                        </a:r>
                        <a:endParaRPr lang="en-ID" sz="1500" b="1" dirty="0">
                          <a:latin typeface="+mj-lt"/>
                        </a:endParaRPr>
                      </a:p>
                    </a:txBody>
                    <a:tcPr/>
                  </a:tc>
                  <a:extLst>
                    <a:ext uri="{0D108BD9-81ED-4DB2-BD59-A6C34878D82A}">
                      <a16:rowId xmlns:a16="http://schemas.microsoft.com/office/drawing/2014/main" val="3379741222"/>
                    </a:ext>
                  </a:extLst>
                </a:tr>
              </a:tbl>
            </a:graphicData>
          </a:graphic>
        </p:graphicFrame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3556AD08-0FA0-4395-BF9A-81DD3825E2AF}"/>
                </a:ext>
              </a:extLst>
            </p:cNvPr>
            <p:cNvSpPr/>
            <p:nvPr/>
          </p:nvSpPr>
          <p:spPr>
            <a:xfrm>
              <a:off x="6172200" y="1825625"/>
              <a:ext cx="2514600" cy="132556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D" sz="1600" b="1" i="0" dirty="0">
                  <a:effectLst/>
                  <a:latin typeface="+mj-lt"/>
                </a:rPr>
                <a:t>Rp. 2.073.496.299.000</a:t>
              </a:r>
            </a:p>
            <a:p>
              <a:pPr algn="ctr"/>
              <a:r>
                <a:rPr lang="en-ID" sz="1600" b="1" i="0" dirty="0">
                  <a:effectLst/>
                  <a:latin typeface="+mj-lt"/>
                </a:rPr>
                <a:t>Profit in 2 Years</a:t>
              </a: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EDEB65F3-8D67-425A-9D49-B19D0780410D}"/>
                </a:ext>
              </a:extLst>
            </p:cNvPr>
            <p:cNvSpPr/>
            <p:nvPr/>
          </p:nvSpPr>
          <p:spPr>
            <a:xfrm>
              <a:off x="8839200" y="1805622"/>
              <a:ext cx="2514600" cy="1325563"/>
            </a:xfrm>
            <a:prstGeom prst="rect">
              <a:avLst/>
            </a:prstGeom>
            <a:solidFill>
              <a:schemeClr val="accent3"/>
            </a:solidFill>
            <a:ln/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atin typeface="+mj-lt"/>
                </a:rPr>
                <a:t>Return On Investment (ROI)</a:t>
              </a:r>
            </a:p>
            <a:p>
              <a:pPr algn="ctr"/>
              <a:r>
                <a:rPr lang="en-US" sz="1400" dirty="0">
                  <a:latin typeface="+mj-lt"/>
                </a:rPr>
                <a:t>In 2 years</a:t>
              </a:r>
              <a:endParaRPr lang="en-ID" sz="1400" dirty="0"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381629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20000" decel="6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accel="20000" decel="6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accel="20000" decel="6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26424490-F670-4083-BDC4-B36C08697AA3}"/>
              </a:ext>
            </a:extLst>
          </p:cNvPr>
          <p:cNvSpPr/>
          <p:nvPr/>
        </p:nvSpPr>
        <p:spPr>
          <a:xfrm>
            <a:off x="1412155" y="0"/>
            <a:ext cx="9367690" cy="4939645"/>
          </a:xfrm>
          <a:custGeom>
            <a:avLst/>
            <a:gdLst>
              <a:gd name="connsiteX0" fmla="*/ 0 w 11087100"/>
              <a:gd name="connsiteY0" fmla="*/ 0 h 5840730"/>
              <a:gd name="connsiteX1" fmla="*/ 11087100 w 11087100"/>
              <a:gd name="connsiteY1" fmla="*/ 0 h 5840730"/>
              <a:gd name="connsiteX2" fmla="*/ 11087100 w 11087100"/>
              <a:gd name="connsiteY2" fmla="*/ 4632936 h 5840730"/>
              <a:gd name="connsiteX3" fmla="*/ 9879306 w 11087100"/>
              <a:gd name="connsiteY3" fmla="*/ 5840730 h 5840730"/>
              <a:gd name="connsiteX4" fmla="*/ 1207794 w 11087100"/>
              <a:gd name="connsiteY4" fmla="*/ 5840730 h 5840730"/>
              <a:gd name="connsiteX5" fmla="*/ 0 w 11087100"/>
              <a:gd name="connsiteY5" fmla="*/ 4632936 h 5840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87100" h="5840730">
                <a:moveTo>
                  <a:pt x="0" y="0"/>
                </a:moveTo>
                <a:lnTo>
                  <a:pt x="11087100" y="0"/>
                </a:lnTo>
                <a:lnTo>
                  <a:pt x="11087100" y="4632936"/>
                </a:lnTo>
                <a:cubicBezTo>
                  <a:pt x="11087100" y="5299982"/>
                  <a:pt x="10546352" y="5840730"/>
                  <a:pt x="9879306" y="5840730"/>
                </a:cubicBezTo>
                <a:lnTo>
                  <a:pt x="1207794" y="5840730"/>
                </a:lnTo>
                <a:cubicBezTo>
                  <a:pt x="540748" y="5840730"/>
                  <a:pt x="0" y="5299982"/>
                  <a:pt x="0" y="463293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" name="Text Placeholder 49">
            <a:extLst>
              <a:ext uri="{FF2B5EF4-FFF2-40B4-BE49-F238E27FC236}">
                <a16:creationId xmlns:a16="http://schemas.microsoft.com/office/drawing/2014/main" id="{3383A95D-0FE6-4B6B-991D-DC79B5D3A4FD}"/>
              </a:ext>
            </a:extLst>
          </p:cNvPr>
          <p:cNvSpPr txBox="1">
            <a:spLocks/>
          </p:cNvSpPr>
          <p:nvPr/>
        </p:nvSpPr>
        <p:spPr>
          <a:xfrm>
            <a:off x="5021655" y="641458"/>
            <a:ext cx="2148690" cy="527467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bg1"/>
                </a:solidFill>
              </a:rPr>
              <a:t>Conclusion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9F1C8FE-0599-4391-9BE1-F6BAAF6FB405}"/>
              </a:ext>
            </a:extLst>
          </p:cNvPr>
          <p:cNvSpPr txBox="1"/>
          <p:nvPr/>
        </p:nvSpPr>
        <p:spPr>
          <a:xfrm>
            <a:off x="2679962" y="1715199"/>
            <a:ext cx="683207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D" sz="2000" dirty="0">
                <a:solidFill>
                  <a:schemeClr val="bg1"/>
                </a:solidFill>
              </a:rPr>
              <a:t>Based on the explanation that we have done, we can conclude that by applying the business recommendations that we have conveyed, it is proven that </a:t>
            </a:r>
            <a:r>
              <a:rPr lang="en-ID" sz="2000" dirty="0" err="1">
                <a:solidFill>
                  <a:schemeClr val="bg1"/>
                </a:solidFill>
              </a:rPr>
              <a:t>Invistico</a:t>
            </a:r>
            <a:r>
              <a:rPr lang="en-ID" sz="2000" dirty="0">
                <a:solidFill>
                  <a:schemeClr val="bg1"/>
                </a:solidFill>
              </a:rPr>
              <a:t> airline can increase their level of satisfaction without reducing revenue. Based on ROI, in the next 2 years the investment issued by </a:t>
            </a:r>
            <a:r>
              <a:rPr lang="en-ID" sz="2000" dirty="0" err="1">
                <a:solidFill>
                  <a:schemeClr val="bg1"/>
                </a:solidFill>
              </a:rPr>
              <a:t>Invistico</a:t>
            </a:r>
            <a:r>
              <a:rPr lang="en-ID" sz="2000" dirty="0">
                <a:solidFill>
                  <a:schemeClr val="bg1"/>
                </a:solidFill>
              </a:rPr>
              <a:t> can be paid off</a:t>
            </a:r>
          </a:p>
        </p:txBody>
      </p:sp>
    </p:spTree>
    <p:extLst>
      <p:ext uri="{BB962C8B-B14F-4D97-AF65-F5344CB8AC3E}">
        <p14:creationId xmlns:p14="http://schemas.microsoft.com/office/powerpoint/2010/main" val="11670467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26424490-F670-4083-BDC4-B36C08697AA3}"/>
              </a:ext>
            </a:extLst>
          </p:cNvPr>
          <p:cNvSpPr/>
          <p:nvPr/>
        </p:nvSpPr>
        <p:spPr>
          <a:xfrm>
            <a:off x="552450" y="0"/>
            <a:ext cx="11087100" cy="5824151"/>
          </a:xfrm>
          <a:custGeom>
            <a:avLst/>
            <a:gdLst>
              <a:gd name="connsiteX0" fmla="*/ 0 w 11087100"/>
              <a:gd name="connsiteY0" fmla="*/ 0 h 5840730"/>
              <a:gd name="connsiteX1" fmla="*/ 11087100 w 11087100"/>
              <a:gd name="connsiteY1" fmla="*/ 0 h 5840730"/>
              <a:gd name="connsiteX2" fmla="*/ 11087100 w 11087100"/>
              <a:gd name="connsiteY2" fmla="*/ 4632936 h 5840730"/>
              <a:gd name="connsiteX3" fmla="*/ 9879306 w 11087100"/>
              <a:gd name="connsiteY3" fmla="*/ 5840730 h 5840730"/>
              <a:gd name="connsiteX4" fmla="*/ 1207794 w 11087100"/>
              <a:gd name="connsiteY4" fmla="*/ 5840730 h 5840730"/>
              <a:gd name="connsiteX5" fmla="*/ 0 w 11087100"/>
              <a:gd name="connsiteY5" fmla="*/ 4632936 h 5840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87100" h="5840730">
                <a:moveTo>
                  <a:pt x="0" y="0"/>
                </a:moveTo>
                <a:lnTo>
                  <a:pt x="11087100" y="0"/>
                </a:lnTo>
                <a:lnTo>
                  <a:pt x="11087100" y="4632936"/>
                </a:lnTo>
                <a:cubicBezTo>
                  <a:pt x="11087100" y="5299982"/>
                  <a:pt x="10546352" y="5840730"/>
                  <a:pt x="9879306" y="5840730"/>
                </a:cubicBezTo>
                <a:lnTo>
                  <a:pt x="1207794" y="5840730"/>
                </a:lnTo>
                <a:cubicBezTo>
                  <a:pt x="540748" y="5840730"/>
                  <a:pt x="0" y="5299982"/>
                  <a:pt x="0" y="463293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B4E16F8-30CA-4226-8177-7B2C2D56BC9E}"/>
              </a:ext>
            </a:extLst>
          </p:cNvPr>
          <p:cNvSpPr/>
          <p:nvPr/>
        </p:nvSpPr>
        <p:spPr>
          <a:xfrm rot="10800000">
            <a:off x="5391447" y="-1"/>
            <a:ext cx="6248102" cy="4955136"/>
          </a:xfrm>
          <a:custGeom>
            <a:avLst/>
            <a:gdLst>
              <a:gd name="connsiteX0" fmla="*/ 6248102 w 6248102"/>
              <a:gd name="connsiteY0" fmla="*/ 4955136 h 4955136"/>
              <a:gd name="connsiteX1" fmla="*/ 0 w 6248102"/>
              <a:gd name="connsiteY1" fmla="*/ 4955136 h 4955136"/>
              <a:gd name="connsiteX2" fmla="*/ 0 w 6248102"/>
              <a:gd name="connsiteY2" fmla="*/ 322200 h 4955136"/>
              <a:gd name="connsiteX3" fmla="*/ 24538 w 6248102"/>
              <a:gd name="connsiteY3" fmla="*/ 78788 h 4955136"/>
              <a:gd name="connsiteX4" fmla="*/ 29273 w 6248102"/>
              <a:gd name="connsiteY4" fmla="*/ 63536 h 4955136"/>
              <a:gd name="connsiteX5" fmla="*/ 154544 w 6248102"/>
              <a:gd name="connsiteY5" fmla="*/ 43596 h 4955136"/>
              <a:gd name="connsiteX6" fmla="*/ 845648 w 6248102"/>
              <a:gd name="connsiteY6" fmla="*/ 0 h 4955136"/>
              <a:gd name="connsiteX7" fmla="*/ 6243876 w 6248102"/>
              <a:gd name="connsiteY7" fmla="*/ 4871441 h 4955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48102" h="4955136">
                <a:moveTo>
                  <a:pt x="6248102" y="4955136"/>
                </a:moveTo>
                <a:lnTo>
                  <a:pt x="0" y="4955136"/>
                </a:lnTo>
                <a:lnTo>
                  <a:pt x="0" y="322200"/>
                </a:lnTo>
                <a:cubicBezTo>
                  <a:pt x="0" y="238820"/>
                  <a:pt x="8449" y="157412"/>
                  <a:pt x="24538" y="78788"/>
                </a:cubicBezTo>
                <a:lnTo>
                  <a:pt x="29273" y="63536"/>
                </a:lnTo>
                <a:lnTo>
                  <a:pt x="154544" y="43596"/>
                </a:lnTo>
                <a:cubicBezTo>
                  <a:pt x="380857" y="14828"/>
                  <a:pt x="611521" y="0"/>
                  <a:pt x="845648" y="0"/>
                </a:cubicBezTo>
                <a:cubicBezTo>
                  <a:pt x="3655177" y="0"/>
                  <a:pt x="5965998" y="2135225"/>
                  <a:pt x="6243876" y="4871441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100000">
                <a:schemeClr val="accent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1C4DAD4D-EFB9-4FCF-9789-A50354730488}"/>
              </a:ext>
            </a:extLst>
          </p:cNvPr>
          <p:cNvSpPr/>
          <p:nvPr/>
        </p:nvSpPr>
        <p:spPr>
          <a:xfrm rot="10800000">
            <a:off x="552450" y="-1"/>
            <a:ext cx="6079659" cy="4138378"/>
          </a:xfrm>
          <a:custGeom>
            <a:avLst/>
            <a:gdLst>
              <a:gd name="connsiteX0" fmla="*/ 6079659 w 6079659"/>
              <a:gd name="connsiteY0" fmla="*/ 4138378 h 4138378"/>
              <a:gd name="connsiteX1" fmla="*/ 0 w 6079659"/>
              <a:gd name="connsiteY1" fmla="*/ 4138378 h 4138378"/>
              <a:gd name="connsiteX2" fmla="*/ 11715 w 6079659"/>
              <a:gd name="connsiteY2" fmla="*/ 4121950 h 4138378"/>
              <a:gd name="connsiteX3" fmla="*/ 5539020 w 6079659"/>
              <a:gd name="connsiteY3" fmla="*/ 161148 h 4138378"/>
              <a:gd name="connsiteX4" fmla="*/ 6079659 w 6079659"/>
              <a:gd name="connsiteY4" fmla="*/ 0 h 41383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79659" h="4138378">
                <a:moveTo>
                  <a:pt x="6079659" y="4138378"/>
                </a:moveTo>
                <a:lnTo>
                  <a:pt x="0" y="4138378"/>
                </a:lnTo>
                <a:lnTo>
                  <a:pt x="11715" y="4121950"/>
                </a:lnTo>
                <a:cubicBezTo>
                  <a:pt x="1389899" y="2289126"/>
                  <a:pt x="3312345" y="888847"/>
                  <a:pt x="5539020" y="161148"/>
                </a:cubicBezTo>
                <a:lnTo>
                  <a:pt x="6079659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100000">
                <a:schemeClr val="accent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CDA87B-3C99-475D-9D78-E2C20E6A655D}"/>
              </a:ext>
            </a:extLst>
          </p:cNvPr>
          <p:cNvSpPr txBox="1"/>
          <p:nvPr/>
        </p:nvSpPr>
        <p:spPr>
          <a:xfrm>
            <a:off x="2750820" y="4495758"/>
            <a:ext cx="6690360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 dirty="0">
                <a:solidFill>
                  <a:schemeClr val="bg2"/>
                </a:solidFill>
              </a:rPr>
              <a:t> 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EF82EED7-3311-4D9B-A860-073C51AB9132}"/>
              </a:ext>
            </a:extLst>
          </p:cNvPr>
          <p:cNvSpPr txBox="1">
            <a:spLocks/>
          </p:cNvSpPr>
          <p:nvPr/>
        </p:nvSpPr>
        <p:spPr>
          <a:xfrm>
            <a:off x="5055401" y="263951"/>
            <a:ext cx="2222091" cy="42894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b="1" dirty="0">
                <a:solidFill>
                  <a:schemeClr val="bg1"/>
                </a:solidFill>
                <a:latin typeface="Montserrat ExtraBold" panose="00000900000000000000" pitchFamily="50" charset="0"/>
              </a:rPr>
              <a:t>About Us!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E47DA76-C5B9-4797-BEE3-A6452CEC570F}"/>
              </a:ext>
            </a:extLst>
          </p:cNvPr>
          <p:cNvSpPr txBox="1"/>
          <p:nvPr/>
        </p:nvSpPr>
        <p:spPr>
          <a:xfrm>
            <a:off x="1080940" y="1433860"/>
            <a:ext cx="10030119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dirty="0" err="1">
                <a:solidFill>
                  <a:schemeClr val="bg1"/>
                </a:solidFill>
              </a:rPr>
              <a:t>Abracadata</a:t>
            </a:r>
            <a:r>
              <a:rPr lang="en-US" dirty="0">
                <a:solidFill>
                  <a:schemeClr val="bg1"/>
                </a:solidFill>
              </a:rPr>
              <a:t> was founded in 2021 as a data science consultant that aims to provide the best business recommendations for your company. Our members consist of five, namely: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Erick </a:t>
            </a:r>
            <a:r>
              <a:rPr lang="en-US" dirty="0" err="1">
                <a:solidFill>
                  <a:schemeClr val="bg1"/>
                </a:solidFill>
              </a:rPr>
              <a:t>Rafly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Keliat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Kukuh Utama Putra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Lukman </a:t>
            </a:r>
            <a:r>
              <a:rPr lang="en-US" dirty="0" err="1">
                <a:solidFill>
                  <a:schemeClr val="bg1"/>
                </a:solidFill>
              </a:rPr>
              <a:t>Nurhakim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</a:rPr>
              <a:t>Rahmat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Arif</a:t>
            </a:r>
            <a:r>
              <a:rPr lang="en-US" dirty="0">
                <a:solidFill>
                  <a:schemeClr val="bg1"/>
                </a:solidFill>
              </a:rPr>
              <a:t> Ramadhan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Zildjian </a:t>
            </a:r>
            <a:r>
              <a:rPr lang="en-US" dirty="0" err="1">
                <a:solidFill>
                  <a:schemeClr val="bg1"/>
                </a:solidFill>
              </a:rPr>
              <a:t>Rachman</a:t>
            </a:r>
            <a:endParaRPr lang="en-ID" dirty="0">
              <a:solidFill>
                <a:schemeClr val="bg1"/>
              </a:solidFill>
            </a:endParaRPr>
          </a:p>
          <a:p>
            <a:pPr algn="just"/>
            <a:r>
              <a:rPr lang="en-US" dirty="0">
                <a:solidFill>
                  <a:schemeClr val="bg1"/>
                </a:solidFill>
              </a:rPr>
              <a:t>We thank all parties who have helped a lot in the process of completing this project, especially Mr. </a:t>
            </a:r>
            <a:r>
              <a:rPr lang="en-US" dirty="0" err="1">
                <a:solidFill>
                  <a:schemeClr val="bg1"/>
                </a:solidFill>
              </a:rPr>
              <a:t>Hafizh</a:t>
            </a:r>
            <a:r>
              <a:rPr lang="en-US" dirty="0">
                <a:solidFill>
                  <a:schemeClr val="bg1"/>
                </a:solidFill>
              </a:rPr>
              <a:t> who has given many inputs and suggestions during the work on this project.</a:t>
            </a:r>
          </a:p>
        </p:txBody>
      </p:sp>
    </p:spTree>
    <p:extLst>
      <p:ext uri="{BB962C8B-B14F-4D97-AF65-F5344CB8AC3E}">
        <p14:creationId xmlns:p14="http://schemas.microsoft.com/office/powerpoint/2010/main" val="33805060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16" grpId="0" animBg="1"/>
      <p:bldP spid="19" grpId="0" animBg="1"/>
      <p:bldP spid="9" grpId="0"/>
      <p:bldP spid="17" grpId="0" build="p"/>
      <p:bldP spid="2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6A9C29EA-43A9-4EAE-948D-65B682C7425C}"/>
              </a:ext>
            </a:extLst>
          </p:cNvPr>
          <p:cNvSpPr/>
          <p:nvPr/>
        </p:nvSpPr>
        <p:spPr>
          <a:xfrm>
            <a:off x="0" y="415964"/>
            <a:ext cx="399358" cy="634824"/>
          </a:xfrm>
          <a:custGeom>
            <a:avLst/>
            <a:gdLst>
              <a:gd name="connsiteX0" fmla="*/ 48129 w 469232"/>
              <a:gd name="connsiteY0" fmla="*/ 0 h 745896"/>
              <a:gd name="connsiteX1" fmla="*/ 168440 w 469232"/>
              <a:gd name="connsiteY1" fmla="*/ 0 h 745896"/>
              <a:gd name="connsiteX2" fmla="*/ 469232 w 469232"/>
              <a:gd name="connsiteY2" fmla="*/ 300792 h 745896"/>
              <a:gd name="connsiteX3" fmla="*/ 469232 w 469232"/>
              <a:gd name="connsiteY3" fmla="*/ 445104 h 745896"/>
              <a:gd name="connsiteX4" fmla="*/ 168440 w 469232"/>
              <a:gd name="connsiteY4" fmla="*/ 745896 h 745896"/>
              <a:gd name="connsiteX5" fmla="*/ 48129 w 469232"/>
              <a:gd name="connsiteY5" fmla="*/ 745896 h 745896"/>
              <a:gd name="connsiteX6" fmla="*/ 0 w 469232"/>
              <a:gd name="connsiteY6" fmla="*/ 741044 h 745896"/>
              <a:gd name="connsiteX7" fmla="*/ 0 w 469232"/>
              <a:gd name="connsiteY7" fmla="*/ 4852 h 745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69232" h="745896">
                <a:moveTo>
                  <a:pt x="48129" y="0"/>
                </a:moveTo>
                <a:lnTo>
                  <a:pt x="168440" y="0"/>
                </a:lnTo>
                <a:cubicBezTo>
                  <a:pt x="334563" y="0"/>
                  <a:pt x="469232" y="134669"/>
                  <a:pt x="469232" y="300792"/>
                </a:cubicBezTo>
                <a:lnTo>
                  <a:pt x="469232" y="445104"/>
                </a:lnTo>
                <a:cubicBezTo>
                  <a:pt x="469232" y="611227"/>
                  <a:pt x="334563" y="745896"/>
                  <a:pt x="168440" y="745896"/>
                </a:cubicBezTo>
                <a:lnTo>
                  <a:pt x="48129" y="745896"/>
                </a:lnTo>
                <a:lnTo>
                  <a:pt x="0" y="741044"/>
                </a:lnTo>
                <a:lnTo>
                  <a:pt x="0" y="4852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34131DF-D48A-4F97-9D3D-2BAE96627B73}"/>
              </a:ext>
            </a:extLst>
          </p:cNvPr>
          <p:cNvGrpSpPr/>
          <p:nvPr/>
        </p:nvGrpSpPr>
        <p:grpSpPr>
          <a:xfrm>
            <a:off x="145386" y="620214"/>
            <a:ext cx="54293" cy="226325"/>
            <a:chOff x="5494615" y="709925"/>
            <a:chExt cx="96191" cy="400991"/>
          </a:xfrm>
          <a:solidFill>
            <a:schemeClr val="bg2"/>
          </a:solidFill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F5A31E40-33C4-4B0C-AA8F-9D8596AB7A40}"/>
                </a:ext>
              </a:extLst>
            </p:cNvPr>
            <p:cNvSpPr/>
            <p:nvPr/>
          </p:nvSpPr>
          <p:spPr>
            <a:xfrm>
              <a:off x="5494615" y="709925"/>
              <a:ext cx="96191" cy="9619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398D0C41-D3D7-41B3-BEC2-8821800D8668}"/>
                </a:ext>
              </a:extLst>
            </p:cNvPr>
            <p:cNvSpPr/>
            <p:nvPr/>
          </p:nvSpPr>
          <p:spPr>
            <a:xfrm>
              <a:off x="5494615" y="862325"/>
              <a:ext cx="96191" cy="9619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21DD93E2-24F6-4058-A17B-74DF451BFBF0}"/>
                </a:ext>
              </a:extLst>
            </p:cNvPr>
            <p:cNvSpPr/>
            <p:nvPr/>
          </p:nvSpPr>
          <p:spPr>
            <a:xfrm>
              <a:off x="5494615" y="1014725"/>
              <a:ext cx="96191" cy="9619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90DE22E9-3BD5-480B-A622-B4291C821497}"/>
              </a:ext>
            </a:extLst>
          </p:cNvPr>
          <p:cNvSpPr/>
          <p:nvPr/>
        </p:nvSpPr>
        <p:spPr>
          <a:xfrm>
            <a:off x="11582400" y="6308726"/>
            <a:ext cx="609600" cy="549275"/>
          </a:xfrm>
          <a:custGeom>
            <a:avLst/>
            <a:gdLst>
              <a:gd name="connsiteX0" fmla="*/ 321468 w 609600"/>
              <a:gd name="connsiteY0" fmla="*/ 0 h 549275"/>
              <a:gd name="connsiteX1" fmla="*/ 609600 w 609600"/>
              <a:gd name="connsiteY1" fmla="*/ 0 h 549275"/>
              <a:gd name="connsiteX2" fmla="*/ 609600 w 609600"/>
              <a:gd name="connsiteY2" fmla="*/ 549275 h 549275"/>
              <a:gd name="connsiteX3" fmla="*/ 0 w 609600"/>
              <a:gd name="connsiteY3" fmla="*/ 549275 h 549275"/>
              <a:gd name="connsiteX4" fmla="*/ 0 w 609600"/>
              <a:gd name="connsiteY4" fmla="*/ 321468 h 549275"/>
              <a:gd name="connsiteX5" fmla="*/ 321468 w 609600"/>
              <a:gd name="connsiteY5" fmla="*/ 0 h 549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" h="549275">
                <a:moveTo>
                  <a:pt x="321468" y="0"/>
                </a:moveTo>
                <a:lnTo>
                  <a:pt x="609600" y="0"/>
                </a:lnTo>
                <a:lnTo>
                  <a:pt x="609600" y="549275"/>
                </a:lnTo>
                <a:lnTo>
                  <a:pt x="0" y="549275"/>
                </a:lnTo>
                <a:lnTo>
                  <a:pt x="0" y="321468"/>
                </a:lnTo>
                <a:cubicBezTo>
                  <a:pt x="0" y="143926"/>
                  <a:pt x="143926" y="0"/>
                  <a:pt x="321468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013D234-D05D-4D3C-826C-D8096E1F1AEC}"/>
              </a:ext>
            </a:extLst>
          </p:cNvPr>
          <p:cNvSpPr txBox="1"/>
          <p:nvPr/>
        </p:nvSpPr>
        <p:spPr>
          <a:xfrm>
            <a:off x="1248726" y="4726773"/>
            <a:ext cx="1981712" cy="8258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D" sz="1100" dirty="0"/>
              <a:t>Provide an understanding of the existing problems and data gathering.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2CD4EAC-EAAE-4AB2-99E9-B81130941237}"/>
              </a:ext>
            </a:extLst>
          </p:cNvPr>
          <p:cNvSpPr txBox="1"/>
          <p:nvPr/>
        </p:nvSpPr>
        <p:spPr>
          <a:xfrm>
            <a:off x="1372640" y="3996686"/>
            <a:ext cx="17338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+mj-lt"/>
              </a:rPr>
              <a:t>Problem &amp;</a:t>
            </a:r>
          </a:p>
          <a:p>
            <a:pPr algn="ctr"/>
            <a:r>
              <a:rPr lang="en-US" b="1" dirty="0">
                <a:solidFill>
                  <a:schemeClr val="accent1"/>
                </a:solidFill>
                <a:latin typeface="+mj-lt"/>
              </a:rPr>
              <a:t>Data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F9FC78F-AECB-4B88-B228-65F3FC5C6D30}"/>
              </a:ext>
            </a:extLst>
          </p:cNvPr>
          <p:cNvSpPr txBox="1"/>
          <p:nvPr/>
        </p:nvSpPr>
        <p:spPr>
          <a:xfrm>
            <a:off x="5071234" y="4726773"/>
            <a:ext cx="1981712" cy="8258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D" sz="1100" dirty="0"/>
              <a:t>The problem solving process from data exploration to model evaluation tests.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E65CE87-8859-4577-A7EB-DEFEE6E399C7}"/>
              </a:ext>
            </a:extLst>
          </p:cNvPr>
          <p:cNvSpPr txBox="1"/>
          <p:nvPr/>
        </p:nvSpPr>
        <p:spPr>
          <a:xfrm>
            <a:off x="5191173" y="3996686"/>
            <a:ext cx="1733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+mj-lt"/>
              </a:rPr>
              <a:t>The Process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FF07BFB-3B64-4324-85EB-854B3A17387F}"/>
              </a:ext>
            </a:extLst>
          </p:cNvPr>
          <p:cNvSpPr txBox="1"/>
          <p:nvPr/>
        </p:nvSpPr>
        <p:spPr>
          <a:xfrm>
            <a:off x="8906555" y="4853730"/>
            <a:ext cx="1981712" cy="5719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D" sz="1100" dirty="0"/>
              <a:t>Business recommendations for existing problems.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4C07131-35B1-49F5-8236-5C8730716326}"/>
              </a:ext>
            </a:extLst>
          </p:cNvPr>
          <p:cNvSpPr txBox="1"/>
          <p:nvPr/>
        </p:nvSpPr>
        <p:spPr>
          <a:xfrm>
            <a:off x="9085476" y="3996686"/>
            <a:ext cx="1733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+mj-lt"/>
              </a:rPr>
              <a:t>Target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ADA6C27-7196-4761-9370-770ABA356AE9}"/>
              </a:ext>
            </a:extLst>
          </p:cNvPr>
          <p:cNvCxnSpPr>
            <a:cxnSpLocks/>
            <a:stCxn id="31" idx="2"/>
            <a:endCxn id="33" idx="6"/>
          </p:cNvCxnSpPr>
          <p:nvPr/>
        </p:nvCxnSpPr>
        <p:spPr>
          <a:xfrm>
            <a:off x="2137981" y="3350832"/>
            <a:ext cx="7916036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>
            <a:extLst>
              <a:ext uri="{FF2B5EF4-FFF2-40B4-BE49-F238E27FC236}">
                <a16:creationId xmlns:a16="http://schemas.microsoft.com/office/drawing/2014/main" id="{27AB451F-119D-4316-88EA-ECDEFD4F00A1}"/>
              </a:ext>
            </a:extLst>
          </p:cNvPr>
          <p:cNvSpPr/>
          <p:nvPr/>
        </p:nvSpPr>
        <p:spPr>
          <a:xfrm>
            <a:off x="2137981" y="3249231"/>
            <a:ext cx="203201" cy="203201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E70FCC01-4CA2-4C58-89B1-F9290ED86ACB}"/>
              </a:ext>
            </a:extLst>
          </p:cNvPr>
          <p:cNvSpPr/>
          <p:nvPr/>
        </p:nvSpPr>
        <p:spPr>
          <a:xfrm>
            <a:off x="5956513" y="3249231"/>
            <a:ext cx="203201" cy="203201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0D6A7792-2F96-43E9-9A53-4E5E9C553575}"/>
              </a:ext>
            </a:extLst>
          </p:cNvPr>
          <p:cNvSpPr/>
          <p:nvPr/>
        </p:nvSpPr>
        <p:spPr>
          <a:xfrm>
            <a:off x="9850816" y="3249231"/>
            <a:ext cx="203201" cy="203201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E52635E4-576D-40F3-9286-453FE592E525}"/>
              </a:ext>
            </a:extLst>
          </p:cNvPr>
          <p:cNvGrpSpPr/>
          <p:nvPr/>
        </p:nvGrpSpPr>
        <p:grpSpPr>
          <a:xfrm>
            <a:off x="2097022" y="2139459"/>
            <a:ext cx="285118" cy="460572"/>
            <a:chOff x="7437517" y="1734968"/>
            <a:chExt cx="165437" cy="267245"/>
          </a:xfr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6200000" scaled="0"/>
          </a:gradFill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9D7D4276-4B73-424B-ADA0-995BCDA47B07}"/>
                </a:ext>
              </a:extLst>
            </p:cNvPr>
            <p:cNvSpPr/>
            <p:nvPr/>
          </p:nvSpPr>
          <p:spPr>
            <a:xfrm>
              <a:off x="7478876" y="1919494"/>
              <a:ext cx="82719" cy="19089"/>
            </a:xfrm>
            <a:custGeom>
              <a:avLst/>
              <a:gdLst>
                <a:gd name="connsiteX0" fmla="*/ 9544 w 82718"/>
                <a:gd name="connsiteY0" fmla="*/ 0 h 19088"/>
                <a:gd name="connsiteX1" fmla="*/ 73174 w 82718"/>
                <a:gd name="connsiteY1" fmla="*/ 0 h 19088"/>
                <a:gd name="connsiteX2" fmla="*/ 82719 w 82718"/>
                <a:gd name="connsiteY2" fmla="*/ 9544 h 19088"/>
                <a:gd name="connsiteX3" fmla="*/ 73174 w 82718"/>
                <a:gd name="connsiteY3" fmla="*/ 19089 h 19088"/>
                <a:gd name="connsiteX4" fmla="*/ 9544 w 82718"/>
                <a:gd name="connsiteY4" fmla="*/ 19089 h 19088"/>
                <a:gd name="connsiteX5" fmla="*/ 0 w 82718"/>
                <a:gd name="connsiteY5" fmla="*/ 9544 h 19088"/>
                <a:gd name="connsiteX6" fmla="*/ 9544 w 82718"/>
                <a:gd name="connsiteY6" fmla="*/ 0 h 19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718" h="19088">
                  <a:moveTo>
                    <a:pt x="9544" y="0"/>
                  </a:moveTo>
                  <a:lnTo>
                    <a:pt x="73174" y="0"/>
                  </a:lnTo>
                  <a:cubicBezTo>
                    <a:pt x="78583" y="0"/>
                    <a:pt x="82719" y="4136"/>
                    <a:pt x="82719" y="9544"/>
                  </a:cubicBezTo>
                  <a:cubicBezTo>
                    <a:pt x="82719" y="14953"/>
                    <a:pt x="78583" y="19089"/>
                    <a:pt x="73174" y="19089"/>
                  </a:cubicBezTo>
                  <a:lnTo>
                    <a:pt x="9544" y="19089"/>
                  </a:lnTo>
                  <a:cubicBezTo>
                    <a:pt x="4136" y="19089"/>
                    <a:pt x="0" y="14953"/>
                    <a:pt x="0" y="9544"/>
                  </a:cubicBezTo>
                  <a:cubicBezTo>
                    <a:pt x="0" y="4136"/>
                    <a:pt x="4136" y="0"/>
                    <a:pt x="9544" y="0"/>
                  </a:cubicBezTo>
                  <a:close/>
                </a:path>
              </a:pathLst>
            </a:custGeom>
            <a:grp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3F086DE-239C-4B9F-86FC-8AFB5A0AD809}"/>
                </a:ext>
              </a:extLst>
            </p:cNvPr>
            <p:cNvSpPr/>
            <p:nvPr/>
          </p:nvSpPr>
          <p:spPr>
            <a:xfrm>
              <a:off x="7478876" y="1951309"/>
              <a:ext cx="82719" cy="19089"/>
            </a:xfrm>
            <a:custGeom>
              <a:avLst/>
              <a:gdLst>
                <a:gd name="connsiteX0" fmla="*/ 9544 w 82718"/>
                <a:gd name="connsiteY0" fmla="*/ 0 h 19088"/>
                <a:gd name="connsiteX1" fmla="*/ 73174 w 82718"/>
                <a:gd name="connsiteY1" fmla="*/ 0 h 19088"/>
                <a:gd name="connsiteX2" fmla="*/ 82719 w 82718"/>
                <a:gd name="connsiteY2" fmla="*/ 9544 h 19088"/>
                <a:gd name="connsiteX3" fmla="*/ 73174 w 82718"/>
                <a:gd name="connsiteY3" fmla="*/ 19089 h 19088"/>
                <a:gd name="connsiteX4" fmla="*/ 9544 w 82718"/>
                <a:gd name="connsiteY4" fmla="*/ 19089 h 19088"/>
                <a:gd name="connsiteX5" fmla="*/ 0 w 82718"/>
                <a:gd name="connsiteY5" fmla="*/ 9544 h 19088"/>
                <a:gd name="connsiteX6" fmla="*/ 9544 w 82718"/>
                <a:gd name="connsiteY6" fmla="*/ 0 h 19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718" h="19088">
                  <a:moveTo>
                    <a:pt x="9544" y="0"/>
                  </a:moveTo>
                  <a:lnTo>
                    <a:pt x="73174" y="0"/>
                  </a:lnTo>
                  <a:cubicBezTo>
                    <a:pt x="78583" y="0"/>
                    <a:pt x="82719" y="4136"/>
                    <a:pt x="82719" y="9544"/>
                  </a:cubicBezTo>
                  <a:cubicBezTo>
                    <a:pt x="82719" y="14953"/>
                    <a:pt x="78583" y="19089"/>
                    <a:pt x="73174" y="19089"/>
                  </a:cubicBezTo>
                  <a:lnTo>
                    <a:pt x="9544" y="19089"/>
                  </a:lnTo>
                  <a:cubicBezTo>
                    <a:pt x="4136" y="19089"/>
                    <a:pt x="0" y="14953"/>
                    <a:pt x="0" y="9544"/>
                  </a:cubicBezTo>
                  <a:cubicBezTo>
                    <a:pt x="0" y="4136"/>
                    <a:pt x="4136" y="0"/>
                    <a:pt x="9544" y="0"/>
                  </a:cubicBezTo>
                  <a:close/>
                </a:path>
              </a:pathLst>
            </a:custGeom>
            <a:grp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57826D1F-0FF6-4970-99AE-F4F24FC79B68}"/>
                </a:ext>
              </a:extLst>
            </p:cNvPr>
            <p:cNvSpPr/>
            <p:nvPr/>
          </p:nvSpPr>
          <p:spPr>
            <a:xfrm>
              <a:off x="7499556" y="1983124"/>
              <a:ext cx="41359" cy="19089"/>
            </a:xfrm>
            <a:custGeom>
              <a:avLst/>
              <a:gdLst>
                <a:gd name="connsiteX0" fmla="*/ 0 w 41359"/>
                <a:gd name="connsiteY0" fmla="*/ 0 h 19088"/>
                <a:gd name="connsiteX1" fmla="*/ 20680 w 41359"/>
                <a:gd name="connsiteY1" fmla="*/ 19089 h 19088"/>
                <a:gd name="connsiteX2" fmla="*/ 41359 w 41359"/>
                <a:gd name="connsiteY2" fmla="*/ 0 h 19088"/>
                <a:gd name="connsiteX3" fmla="*/ 0 w 41359"/>
                <a:gd name="connsiteY3" fmla="*/ 0 h 19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359" h="19088">
                  <a:moveTo>
                    <a:pt x="0" y="0"/>
                  </a:moveTo>
                  <a:cubicBezTo>
                    <a:pt x="954" y="10817"/>
                    <a:pt x="9863" y="19089"/>
                    <a:pt x="20680" y="19089"/>
                  </a:cubicBezTo>
                  <a:cubicBezTo>
                    <a:pt x="31497" y="19089"/>
                    <a:pt x="40405" y="10817"/>
                    <a:pt x="4135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FDA8A508-9CD2-48A1-B8EB-5B52770957A0}"/>
                </a:ext>
              </a:extLst>
            </p:cNvPr>
            <p:cNvSpPr/>
            <p:nvPr/>
          </p:nvSpPr>
          <p:spPr>
            <a:xfrm>
              <a:off x="7437517" y="1734968"/>
              <a:ext cx="165437" cy="171800"/>
            </a:xfrm>
            <a:custGeom>
              <a:avLst/>
              <a:gdLst>
                <a:gd name="connsiteX0" fmla="*/ 82719 w 165437"/>
                <a:gd name="connsiteY0" fmla="*/ 0 h 171800"/>
                <a:gd name="connsiteX1" fmla="*/ 82719 w 165437"/>
                <a:gd name="connsiteY1" fmla="*/ 0 h 171800"/>
                <a:gd name="connsiteX2" fmla="*/ 82719 w 165437"/>
                <a:gd name="connsiteY2" fmla="*/ 0 h 171800"/>
                <a:gd name="connsiteX3" fmla="*/ 0 w 165437"/>
                <a:gd name="connsiteY3" fmla="*/ 81764 h 171800"/>
                <a:gd name="connsiteX4" fmla="*/ 0 w 165437"/>
                <a:gd name="connsiteY4" fmla="*/ 84628 h 171800"/>
                <a:gd name="connsiteX5" fmla="*/ 5727 w 165437"/>
                <a:gd name="connsiteY5" fmla="*/ 113261 h 171800"/>
                <a:gd name="connsiteX6" fmla="*/ 20043 w 165437"/>
                <a:gd name="connsiteY6" fmla="*/ 136804 h 171800"/>
                <a:gd name="connsiteX7" fmla="*/ 39450 w 165437"/>
                <a:gd name="connsiteY7" fmla="*/ 168301 h 171800"/>
                <a:gd name="connsiteX8" fmla="*/ 45177 w 165437"/>
                <a:gd name="connsiteY8" fmla="*/ 171800 h 171800"/>
                <a:gd name="connsiteX9" fmla="*/ 120260 w 165437"/>
                <a:gd name="connsiteY9" fmla="*/ 171800 h 171800"/>
                <a:gd name="connsiteX10" fmla="*/ 125987 w 165437"/>
                <a:gd name="connsiteY10" fmla="*/ 168301 h 171800"/>
                <a:gd name="connsiteX11" fmla="*/ 145394 w 165437"/>
                <a:gd name="connsiteY11" fmla="*/ 136804 h 171800"/>
                <a:gd name="connsiteX12" fmla="*/ 159711 w 165437"/>
                <a:gd name="connsiteY12" fmla="*/ 113261 h 171800"/>
                <a:gd name="connsiteX13" fmla="*/ 165437 w 165437"/>
                <a:gd name="connsiteY13" fmla="*/ 84628 h 171800"/>
                <a:gd name="connsiteX14" fmla="*/ 165437 w 165437"/>
                <a:gd name="connsiteY14" fmla="*/ 81764 h 171800"/>
                <a:gd name="connsiteX15" fmla="*/ 82719 w 165437"/>
                <a:gd name="connsiteY15" fmla="*/ 0 h 171800"/>
                <a:gd name="connsiteX16" fmla="*/ 146349 w 165437"/>
                <a:gd name="connsiteY16" fmla="*/ 84309 h 171800"/>
                <a:gd name="connsiteX17" fmla="*/ 141894 w 165437"/>
                <a:gd name="connsiteY17" fmla="*/ 106580 h 171800"/>
                <a:gd name="connsiteX18" fmla="*/ 131077 w 165437"/>
                <a:gd name="connsiteY18" fmla="*/ 124078 h 171800"/>
                <a:gd name="connsiteX19" fmla="*/ 112625 w 165437"/>
                <a:gd name="connsiteY19" fmla="*/ 152712 h 171800"/>
                <a:gd name="connsiteX20" fmla="*/ 82719 w 165437"/>
                <a:gd name="connsiteY20" fmla="*/ 152712 h 171800"/>
                <a:gd name="connsiteX21" fmla="*/ 53131 w 165437"/>
                <a:gd name="connsiteY21" fmla="*/ 152712 h 171800"/>
                <a:gd name="connsiteX22" fmla="*/ 34678 w 165437"/>
                <a:gd name="connsiteY22" fmla="*/ 124078 h 171800"/>
                <a:gd name="connsiteX23" fmla="*/ 23861 w 165437"/>
                <a:gd name="connsiteY23" fmla="*/ 106580 h 171800"/>
                <a:gd name="connsiteX24" fmla="*/ 19407 w 165437"/>
                <a:gd name="connsiteY24" fmla="*/ 84309 h 171800"/>
                <a:gd name="connsiteX25" fmla="*/ 19407 w 165437"/>
                <a:gd name="connsiteY25" fmla="*/ 81764 h 171800"/>
                <a:gd name="connsiteX26" fmla="*/ 83037 w 165437"/>
                <a:gd name="connsiteY26" fmla="*/ 18771 h 171800"/>
                <a:gd name="connsiteX27" fmla="*/ 83037 w 165437"/>
                <a:gd name="connsiteY27" fmla="*/ 18771 h 171800"/>
                <a:gd name="connsiteX28" fmla="*/ 83037 w 165437"/>
                <a:gd name="connsiteY28" fmla="*/ 18771 h 171800"/>
                <a:gd name="connsiteX29" fmla="*/ 83037 w 165437"/>
                <a:gd name="connsiteY29" fmla="*/ 18771 h 171800"/>
                <a:gd name="connsiteX30" fmla="*/ 83037 w 165437"/>
                <a:gd name="connsiteY30" fmla="*/ 18771 h 171800"/>
                <a:gd name="connsiteX31" fmla="*/ 83037 w 165437"/>
                <a:gd name="connsiteY31" fmla="*/ 18771 h 171800"/>
                <a:gd name="connsiteX32" fmla="*/ 83037 w 165437"/>
                <a:gd name="connsiteY32" fmla="*/ 18771 h 171800"/>
                <a:gd name="connsiteX33" fmla="*/ 146667 w 165437"/>
                <a:gd name="connsiteY33" fmla="*/ 81764 h 171800"/>
                <a:gd name="connsiteX34" fmla="*/ 146667 w 165437"/>
                <a:gd name="connsiteY34" fmla="*/ 84309 h 171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65437" h="171800">
                  <a:moveTo>
                    <a:pt x="82719" y="0"/>
                  </a:moveTo>
                  <a:cubicBezTo>
                    <a:pt x="82719" y="0"/>
                    <a:pt x="82719" y="0"/>
                    <a:pt x="82719" y="0"/>
                  </a:cubicBezTo>
                  <a:cubicBezTo>
                    <a:pt x="82719" y="0"/>
                    <a:pt x="82719" y="0"/>
                    <a:pt x="82719" y="0"/>
                  </a:cubicBezTo>
                  <a:cubicBezTo>
                    <a:pt x="37542" y="318"/>
                    <a:pt x="954" y="36587"/>
                    <a:pt x="0" y="81764"/>
                  </a:cubicBezTo>
                  <a:lnTo>
                    <a:pt x="0" y="84628"/>
                  </a:lnTo>
                  <a:cubicBezTo>
                    <a:pt x="318" y="94490"/>
                    <a:pt x="2227" y="104035"/>
                    <a:pt x="5727" y="113261"/>
                  </a:cubicBezTo>
                  <a:cubicBezTo>
                    <a:pt x="9226" y="121851"/>
                    <a:pt x="13999" y="129805"/>
                    <a:pt x="20043" y="136804"/>
                  </a:cubicBezTo>
                  <a:cubicBezTo>
                    <a:pt x="27679" y="145076"/>
                    <a:pt x="35951" y="161302"/>
                    <a:pt x="39450" y="168301"/>
                  </a:cubicBezTo>
                  <a:cubicBezTo>
                    <a:pt x="40405" y="170528"/>
                    <a:pt x="42632" y="171800"/>
                    <a:pt x="45177" y="171800"/>
                  </a:cubicBezTo>
                  <a:lnTo>
                    <a:pt x="120260" y="171800"/>
                  </a:lnTo>
                  <a:cubicBezTo>
                    <a:pt x="122805" y="171800"/>
                    <a:pt x="125033" y="170528"/>
                    <a:pt x="125987" y="168301"/>
                  </a:cubicBezTo>
                  <a:cubicBezTo>
                    <a:pt x="129487" y="161302"/>
                    <a:pt x="137759" y="145076"/>
                    <a:pt x="145394" y="136804"/>
                  </a:cubicBezTo>
                  <a:cubicBezTo>
                    <a:pt x="151439" y="129805"/>
                    <a:pt x="156529" y="121851"/>
                    <a:pt x="159711" y="113261"/>
                  </a:cubicBezTo>
                  <a:cubicBezTo>
                    <a:pt x="163210" y="104035"/>
                    <a:pt x="165119" y="94490"/>
                    <a:pt x="165437" y="84628"/>
                  </a:cubicBezTo>
                  <a:lnTo>
                    <a:pt x="165437" y="81764"/>
                  </a:lnTo>
                  <a:cubicBezTo>
                    <a:pt x="164483" y="36587"/>
                    <a:pt x="127896" y="318"/>
                    <a:pt x="82719" y="0"/>
                  </a:cubicBezTo>
                  <a:close/>
                  <a:moveTo>
                    <a:pt x="146349" y="84309"/>
                  </a:moveTo>
                  <a:cubicBezTo>
                    <a:pt x="146030" y="91945"/>
                    <a:pt x="144440" y="99581"/>
                    <a:pt x="141894" y="106580"/>
                  </a:cubicBezTo>
                  <a:cubicBezTo>
                    <a:pt x="139349" y="112943"/>
                    <a:pt x="135850" y="118988"/>
                    <a:pt x="131077" y="124078"/>
                  </a:cubicBezTo>
                  <a:cubicBezTo>
                    <a:pt x="123760" y="132986"/>
                    <a:pt x="117397" y="142531"/>
                    <a:pt x="112625" y="152712"/>
                  </a:cubicBezTo>
                  <a:lnTo>
                    <a:pt x="82719" y="152712"/>
                  </a:lnTo>
                  <a:lnTo>
                    <a:pt x="53131" y="152712"/>
                  </a:lnTo>
                  <a:cubicBezTo>
                    <a:pt x="48040" y="142531"/>
                    <a:pt x="41678" y="132986"/>
                    <a:pt x="34678" y="124078"/>
                  </a:cubicBezTo>
                  <a:cubicBezTo>
                    <a:pt x="30224" y="118988"/>
                    <a:pt x="26406" y="112943"/>
                    <a:pt x="23861" y="106580"/>
                  </a:cubicBezTo>
                  <a:cubicBezTo>
                    <a:pt x="20998" y="99581"/>
                    <a:pt x="19725" y="91945"/>
                    <a:pt x="19407" y="84309"/>
                  </a:cubicBezTo>
                  <a:lnTo>
                    <a:pt x="19407" y="81764"/>
                  </a:lnTo>
                  <a:cubicBezTo>
                    <a:pt x="20043" y="47086"/>
                    <a:pt x="48359" y="19089"/>
                    <a:pt x="83037" y="18771"/>
                  </a:cubicBezTo>
                  <a:lnTo>
                    <a:pt x="83037" y="18771"/>
                  </a:lnTo>
                  <a:lnTo>
                    <a:pt x="83037" y="18771"/>
                  </a:lnTo>
                  <a:cubicBezTo>
                    <a:pt x="83037" y="18771"/>
                    <a:pt x="83037" y="18771"/>
                    <a:pt x="83037" y="18771"/>
                  </a:cubicBezTo>
                  <a:cubicBezTo>
                    <a:pt x="83037" y="18771"/>
                    <a:pt x="83037" y="18771"/>
                    <a:pt x="83037" y="18771"/>
                  </a:cubicBezTo>
                  <a:lnTo>
                    <a:pt x="83037" y="18771"/>
                  </a:lnTo>
                  <a:lnTo>
                    <a:pt x="83037" y="18771"/>
                  </a:lnTo>
                  <a:cubicBezTo>
                    <a:pt x="117715" y="19089"/>
                    <a:pt x="146030" y="46768"/>
                    <a:pt x="146667" y="81764"/>
                  </a:cubicBezTo>
                  <a:lnTo>
                    <a:pt x="146667" y="84309"/>
                  </a:lnTo>
                  <a:close/>
                </a:path>
              </a:pathLst>
            </a:custGeom>
            <a:grpFill/>
            <a:ln w="3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dirty="0"/>
            </a:p>
          </p:txBody>
        </p:sp>
      </p:grpSp>
      <p:sp>
        <p:nvSpPr>
          <p:cNvPr id="50" name="Graphic 153" descr="Magnifying glass">
            <a:extLst>
              <a:ext uri="{FF2B5EF4-FFF2-40B4-BE49-F238E27FC236}">
                <a16:creationId xmlns:a16="http://schemas.microsoft.com/office/drawing/2014/main" id="{1B0D603E-F4CF-4A67-8686-D73851994B4B}"/>
              </a:ext>
            </a:extLst>
          </p:cNvPr>
          <p:cNvSpPr/>
          <p:nvPr/>
        </p:nvSpPr>
        <p:spPr>
          <a:xfrm>
            <a:off x="5821799" y="2155907"/>
            <a:ext cx="427674" cy="427674"/>
          </a:xfrm>
          <a:custGeom>
            <a:avLst/>
            <a:gdLst>
              <a:gd name="connsiteX0" fmla="*/ 244657 w 248156"/>
              <a:gd name="connsiteY0" fmla="*/ 213160 h 248156"/>
              <a:gd name="connsiteX1" fmla="*/ 204888 w 248156"/>
              <a:gd name="connsiteY1" fmla="*/ 173391 h 248156"/>
              <a:gd name="connsiteX2" fmla="*/ 185163 w 248156"/>
              <a:gd name="connsiteY2" fmla="*/ 167346 h 248156"/>
              <a:gd name="connsiteX3" fmla="*/ 171164 w 248156"/>
              <a:gd name="connsiteY3" fmla="*/ 153348 h 248156"/>
              <a:gd name="connsiteX4" fmla="*/ 190889 w 248156"/>
              <a:gd name="connsiteY4" fmla="*/ 95445 h 248156"/>
              <a:gd name="connsiteX5" fmla="*/ 95445 w 248156"/>
              <a:gd name="connsiteY5" fmla="*/ 0 h 248156"/>
              <a:gd name="connsiteX6" fmla="*/ 0 w 248156"/>
              <a:gd name="connsiteY6" fmla="*/ 95445 h 248156"/>
              <a:gd name="connsiteX7" fmla="*/ 95445 w 248156"/>
              <a:gd name="connsiteY7" fmla="*/ 190889 h 248156"/>
              <a:gd name="connsiteX8" fmla="*/ 153348 w 248156"/>
              <a:gd name="connsiteY8" fmla="*/ 171164 h 248156"/>
              <a:gd name="connsiteX9" fmla="*/ 167346 w 248156"/>
              <a:gd name="connsiteY9" fmla="*/ 185163 h 248156"/>
              <a:gd name="connsiteX10" fmla="*/ 173391 w 248156"/>
              <a:gd name="connsiteY10" fmla="*/ 204888 h 248156"/>
              <a:gd name="connsiteX11" fmla="*/ 213160 w 248156"/>
              <a:gd name="connsiteY11" fmla="*/ 244657 h 248156"/>
              <a:gd name="connsiteX12" fmla="*/ 229067 w 248156"/>
              <a:gd name="connsiteY12" fmla="*/ 251338 h 248156"/>
              <a:gd name="connsiteX13" fmla="*/ 244975 w 248156"/>
              <a:gd name="connsiteY13" fmla="*/ 244657 h 248156"/>
              <a:gd name="connsiteX14" fmla="*/ 244657 w 248156"/>
              <a:gd name="connsiteY14" fmla="*/ 213160 h 248156"/>
              <a:gd name="connsiteX15" fmla="*/ 95127 w 248156"/>
              <a:gd name="connsiteY15" fmla="*/ 171482 h 248156"/>
              <a:gd name="connsiteX16" fmla="*/ 18771 w 248156"/>
              <a:gd name="connsiteY16" fmla="*/ 95127 h 248156"/>
              <a:gd name="connsiteX17" fmla="*/ 95127 w 248156"/>
              <a:gd name="connsiteY17" fmla="*/ 18771 h 248156"/>
              <a:gd name="connsiteX18" fmla="*/ 171482 w 248156"/>
              <a:gd name="connsiteY18" fmla="*/ 95127 h 248156"/>
              <a:gd name="connsiteX19" fmla="*/ 95127 w 248156"/>
              <a:gd name="connsiteY19" fmla="*/ 171482 h 248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248156" h="248156">
                <a:moveTo>
                  <a:pt x="244657" y="213160"/>
                </a:moveTo>
                <a:lnTo>
                  <a:pt x="204888" y="173391"/>
                </a:lnTo>
                <a:cubicBezTo>
                  <a:pt x="199479" y="167983"/>
                  <a:pt x="192162" y="166074"/>
                  <a:pt x="185163" y="167346"/>
                </a:cubicBezTo>
                <a:lnTo>
                  <a:pt x="171164" y="153348"/>
                </a:lnTo>
                <a:cubicBezTo>
                  <a:pt x="183572" y="137440"/>
                  <a:pt x="190889" y="117079"/>
                  <a:pt x="190889" y="95445"/>
                </a:cubicBezTo>
                <a:cubicBezTo>
                  <a:pt x="190889" y="42950"/>
                  <a:pt x="147939" y="0"/>
                  <a:pt x="95445" y="0"/>
                </a:cubicBezTo>
                <a:cubicBezTo>
                  <a:pt x="42950" y="0"/>
                  <a:pt x="0" y="42950"/>
                  <a:pt x="0" y="95445"/>
                </a:cubicBezTo>
                <a:cubicBezTo>
                  <a:pt x="0" y="147939"/>
                  <a:pt x="42950" y="190889"/>
                  <a:pt x="95445" y="190889"/>
                </a:cubicBezTo>
                <a:cubicBezTo>
                  <a:pt x="117079" y="190889"/>
                  <a:pt x="137122" y="183572"/>
                  <a:pt x="153348" y="171164"/>
                </a:cubicBezTo>
                <a:lnTo>
                  <a:pt x="167346" y="185163"/>
                </a:lnTo>
                <a:cubicBezTo>
                  <a:pt x="166074" y="192162"/>
                  <a:pt x="167983" y="199479"/>
                  <a:pt x="173391" y="204888"/>
                </a:cubicBezTo>
                <a:lnTo>
                  <a:pt x="213160" y="244657"/>
                </a:lnTo>
                <a:cubicBezTo>
                  <a:pt x="217614" y="249111"/>
                  <a:pt x="223341" y="251338"/>
                  <a:pt x="229067" y="251338"/>
                </a:cubicBezTo>
                <a:cubicBezTo>
                  <a:pt x="234794" y="251338"/>
                  <a:pt x="240521" y="249111"/>
                  <a:pt x="244975" y="244657"/>
                </a:cubicBezTo>
                <a:cubicBezTo>
                  <a:pt x="253247" y="235748"/>
                  <a:pt x="253247" y="221750"/>
                  <a:pt x="244657" y="213160"/>
                </a:cubicBezTo>
                <a:close/>
                <a:moveTo>
                  <a:pt x="95127" y="171482"/>
                </a:moveTo>
                <a:cubicBezTo>
                  <a:pt x="53131" y="171482"/>
                  <a:pt x="18771" y="137122"/>
                  <a:pt x="18771" y="95127"/>
                </a:cubicBezTo>
                <a:cubicBezTo>
                  <a:pt x="18771" y="53131"/>
                  <a:pt x="53131" y="18771"/>
                  <a:pt x="95127" y="18771"/>
                </a:cubicBezTo>
                <a:cubicBezTo>
                  <a:pt x="137122" y="18771"/>
                  <a:pt x="171482" y="53131"/>
                  <a:pt x="171482" y="95127"/>
                </a:cubicBezTo>
                <a:cubicBezTo>
                  <a:pt x="171482" y="137122"/>
                  <a:pt x="137122" y="171482"/>
                  <a:pt x="95127" y="17148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6200000" scaled="0"/>
          </a:gradFill>
          <a:ln w="3175" cap="flat">
            <a:noFill/>
            <a:prstDash val="solid"/>
            <a:miter/>
          </a:ln>
        </p:spPr>
        <p:txBody>
          <a:bodyPr rtlCol="0" anchor="ctr"/>
          <a:lstStyle/>
          <a:p>
            <a:endParaRPr lang="en-ID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7A82771-35FA-40D8-BA2A-7A10373F2FB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012620" y="405991"/>
            <a:ext cx="4294187" cy="657225"/>
          </a:xfrm>
        </p:spPr>
        <p:txBody>
          <a:bodyPr/>
          <a:lstStyle/>
          <a:p>
            <a:r>
              <a:rPr lang="en-US" dirty="0"/>
              <a:t>Table Of Contents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48822D50-624A-45FF-A98C-03A39E1F8FCF}"/>
              </a:ext>
            </a:extLst>
          </p:cNvPr>
          <p:cNvSpPr txBox="1"/>
          <p:nvPr/>
        </p:nvSpPr>
        <p:spPr>
          <a:xfrm>
            <a:off x="11023458" y="594876"/>
            <a:ext cx="111788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b="1" dirty="0" err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path path="circle">
                    <a:fillToRect l="100000" t="100000"/>
                  </a:path>
                </a:gradFill>
                <a:latin typeface="+mj-lt"/>
              </a:rPr>
              <a:t>Abracadata</a:t>
            </a:r>
            <a:endParaRPr lang="en-US" sz="1200" b="1" dirty="0">
              <a:gradFill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path path="circle">
                  <a:fillToRect l="100000" t="100000"/>
                </a:path>
              </a:gradFill>
              <a:latin typeface="+mj-lt"/>
            </a:endParaRPr>
          </a:p>
        </p:txBody>
      </p:sp>
      <p:sp>
        <p:nvSpPr>
          <p:cNvPr id="34" name="Freeform 224">
            <a:extLst>
              <a:ext uri="{FF2B5EF4-FFF2-40B4-BE49-F238E27FC236}">
                <a16:creationId xmlns:a16="http://schemas.microsoft.com/office/drawing/2014/main" id="{8596B1F3-DB5C-4DDA-BDD0-490BEA78250A}"/>
              </a:ext>
            </a:extLst>
          </p:cNvPr>
          <p:cNvSpPr>
            <a:spLocks noEditPoints="1"/>
          </p:cNvSpPr>
          <p:nvPr/>
        </p:nvSpPr>
        <p:spPr bwMode="auto">
          <a:xfrm>
            <a:off x="9693639" y="2104223"/>
            <a:ext cx="517554" cy="451833"/>
          </a:xfrm>
          <a:custGeom>
            <a:avLst/>
            <a:gdLst>
              <a:gd name="T0" fmla="*/ 349 w 750"/>
              <a:gd name="T1" fmla="*/ 282 h 648"/>
              <a:gd name="T2" fmla="*/ 365 w 750"/>
              <a:gd name="T3" fmla="*/ 298 h 648"/>
              <a:gd name="T4" fmla="*/ 340 w 750"/>
              <a:gd name="T5" fmla="*/ 311 h 648"/>
              <a:gd name="T6" fmla="*/ 335 w 750"/>
              <a:gd name="T7" fmla="*/ 308 h 648"/>
              <a:gd name="T8" fmla="*/ 308 w 750"/>
              <a:gd name="T9" fmla="*/ 315 h 648"/>
              <a:gd name="T10" fmla="*/ 315 w 750"/>
              <a:gd name="T11" fmla="*/ 342 h 648"/>
              <a:gd name="T12" fmla="*/ 342 w 750"/>
              <a:gd name="T13" fmla="*/ 335 h 648"/>
              <a:gd name="T14" fmla="*/ 345 w 750"/>
              <a:gd name="T15" fmla="*/ 327 h 648"/>
              <a:gd name="T16" fmla="*/ 371 w 750"/>
              <a:gd name="T17" fmla="*/ 313 h 648"/>
              <a:gd name="T18" fmla="*/ 366 w 750"/>
              <a:gd name="T19" fmla="*/ 348 h 648"/>
              <a:gd name="T20" fmla="*/ 300 w 750"/>
              <a:gd name="T21" fmla="*/ 366 h 648"/>
              <a:gd name="T22" fmla="*/ 282 w 750"/>
              <a:gd name="T23" fmla="*/ 300 h 648"/>
              <a:gd name="T24" fmla="*/ 349 w 750"/>
              <a:gd name="T25" fmla="*/ 282 h 648"/>
              <a:gd name="T26" fmla="*/ 750 w 750"/>
              <a:gd name="T27" fmla="*/ 143 h 648"/>
              <a:gd name="T28" fmla="*/ 732 w 750"/>
              <a:gd name="T29" fmla="*/ 124 h 648"/>
              <a:gd name="T30" fmla="*/ 731 w 750"/>
              <a:gd name="T31" fmla="*/ 122 h 648"/>
              <a:gd name="T32" fmla="*/ 728 w 750"/>
              <a:gd name="T33" fmla="*/ 116 h 648"/>
              <a:gd name="T34" fmla="*/ 727 w 750"/>
              <a:gd name="T35" fmla="*/ 114 h 648"/>
              <a:gd name="T36" fmla="*/ 723 w 750"/>
              <a:gd name="T37" fmla="*/ 87 h 648"/>
              <a:gd name="T38" fmla="*/ 665 w 750"/>
              <a:gd name="T39" fmla="*/ 143 h 648"/>
              <a:gd name="T40" fmla="*/ 574 w 750"/>
              <a:gd name="T41" fmla="*/ 190 h 648"/>
              <a:gd name="T42" fmla="*/ 467 w 750"/>
              <a:gd name="T43" fmla="*/ 80 h 648"/>
              <a:gd name="T44" fmla="*/ 80 w 750"/>
              <a:gd name="T45" fmla="*/ 181 h 648"/>
              <a:gd name="T46" fmla="*/ 181 w 750"/>
              <a:gd name="T47" fmla="*/ 569 h 648"/>
              <a:gd name="T48" fmla="*/ 569 w 750"/>
              <a:gd name="T49" fmla="*/ 467 h 648"/>
              <a:gd name="T50" fmla="*/ 581 w 750"/>
              <a:gd name="T51" fmla="*/ 205 h 648"/>
              <a:gd name="T52" fmla="*/ 675 w 750"/>
              <a:gd name="T53" fmla="*/ 157 h 648"/>
              <a:gd name="T54" fmla="*/ 750 w 750"/>
              <a:gd name="T55" fmla="*/ 143 h 648"/>
              <a:gd name="T56" fmla="*/ 510 w 750"/>
              <a:gd name="T57" fmla="*/ 223 h 648"/>
              <a:gd name="T58" fmla="*/ 451 w 750"/>
              <a:gd name="T59" fmla="*/ 254 h 648"/>
              <a:gd name="T60" fmla="*/ 398 w 750"/>
              <a:gd name="T61" fmla="*/ 199 h 648"/>
              <a:gd name="T62" fmla="*/ 199 w 750"/>
              <a:gd name="T63" fmla="*/ 251 h 648"/>
              <a:gd name="T64" fmla="*/ 251 w 750"/>
              <a:gd name="T65" fmla="*/ 449 h 648"/>
              <a:gd name="T66" fmla="*/ 450 w 750"/>
              <a:gd name="T67" fmla="*/ 398 h 648"/>
              <a:gd name="T68" fmla="*/ 458 w 750"/>
              <a:gd name="T69" fmla="*/ 269 h 648"/>
              <a:gd name="T70" fmla="*/ 518 w 750"/>
              <a:gd name="T71" fmla="*/ 238 h 648"/>
              <a:gd name="T72" fmla="*/ 507 w 750"/>
              <a:gd name="T73" fmla="*/ 431 h 648"/>
              <a:gd name="T74" fmla="*/ 217 w 750"/>
              <a:gd name="T75" fmla="*/ 507 h 648"/>
              <a:gd name="T76" fmla="*/ 142 w 750"/>
              <a:gd name="T77" fmla="*/ 217 h 648"/>
              <a:gd name="T78" fmla="*/ 431 w 750"/>
              <a:gd name="T79" fmla="*/ 142 h 648"/>
              <a:gd name="T80" fmla="*/ 510 w 750"/>
              <a:gd name="T81" fmla="*/ 223 h 648"/>
              <a:gd name="T82" fmla="*/ 418 w 750"/>
              <a:gd name="T83" fmla="*/ 270 h 648"/>
              <a:gd name="T84" fmla="*/ 379 w 750"/>
              <a:gd name="T85" fmla="*/ 290 h 648"/>
              <a:gd name="T86" fmla="*/ 357 w 750"/>
              <a:gd name="T87" fmla="*/ 268 h 648"/>
              <a:gd name="T88" fmla="*/ 268 w 750"/>
              <a:gd name="T89" fmla="*/ 291 h 648"/>
              <a:gd name="T90" fmla="*/ 291 w 750"/>
              <a:gd name="T91" fmla="*/ 380 h 648"/>
              <a:gd name="T92" fmla="*/ 380 w 750"/>
              <a:gd name="T93" fmla="*/ 357 h 648"/>
              <a:gd name="T94" fmla="*/ 386 w 750"/>
              <a:gd name="T95" fmla="*/ 306 h 648"/>
              <a:gd name="T96" fmla="*/ 426 w 750"/>
              <a:gd name="T97" fmla="*/ 286 h 648"/>
              <a:gd name="T98" fmla="*/ 418 w 750"/>
              <a:gd name="T99" fmla="*/ 379 h 648"/>
              <a:gd name="T100" fmla="*/ 269 w 750"/>
              <a:gd name="T101" fmla="*/ 418 h 648"/>
              <a:gd name="T102" fmla="*/ 231 w 750"/>
              <a:gd name="T103" fmla="*/ 269 h 648"/>
              <a:gd name="T104" fmla="*/ 379 w 750"/>
              <a:gd name="T105" fmla="*/ 231 h 648"/>
              <a:gd name="T106" fmla="*/ 418 w 750"/>
              <a:gd name="T107" fmla="*/ 270 h 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750" h="648">
                <a:moveTo>
                  <a:pt x="349" y="282"/>
                </a:moveTo>
                <a:cubicBezTo>
                  <a:pt x="355" y="286"/>
                  <a:pt x="361" y="292"/>
                  <a:pt x="365" y="298"/>
                </a:cubicBezTo>
                <a:lnTo>
                  <a:pt x="340" y="311"/>
                </a:lnTo>
                <a:cubicBezTo>
                  <a:pt x="338" y="310"/>
                  <a:pt x="337" y="309"/>
                  <a:pt x="335" y="308"/>
                </a:cubicBezTo>
                <a:cubicBezTo>
                  <a:pt x="326" y="302"/>
                  <a:pt x="314" y="305"/>
                  <a:pt x="308" y="315"/>
                </a:cubicBezTo>
                <a:cubicBezTo>
                  <a:pt x="302" y="324"/>
                  <a:pt x="306" y="336"/>
                  <a:pt x="315" y="342"/>
                </a:cubicBezTo>
                <a:cubicBezTo>
                  <a:pt x="325" y="347"/>
                  <a:pt x="337" y="344"/>
                  <a:pt x="342" y="335"/>
                </a:cubicBezTo>
                <a:cubicBezTo>
                  <a:pt x="344" y="332"/>
                  <a:pt x="345" y="330"/>
                  <a:pt x="345" y="327"/>
                </a:cubicBezTo>
                <a:lnTo>
                  <a:pt x="371" y="313"/>
                </a:lnTo>
                <a:cubicBezTo>
                  <a:pt x="374" y="325"/>
                  <a:pt x="372" y="338"/>
                  <a:pt x="366" y="348"/>
                </a:cubicBezTo>
                <a:cubicBezTo>
                  <a:pt x="352" y="372"/>
                  <a:pt x="323" y="379"/>
                  <a:pt x="300" y="366"/>
                </a:cubicBezTo>
                <a:cubicBezTo>
                  <a:pt x="277" y="352"/>
                  <a:pt x="269" y="323"/>
                  <a:pt x="282" y="300"/>
                </a:cubicBezTo>
                <a:cubicBezTo>
                  <a:pt x="296" y="277"/>
                  <a:pt x="326" y="269"/>
                  <a:pt x="349" y="282"/>
                </a:cubicBezTo>
                <a:close/>
                <a:moveTo>
                  <a:pt x="750" y="143"/>
                </a:moveTo>
                <a:cubicBezTo>
                  <a:pt x="750" y="143"/>
                  <a:pt x="745" y="127"/>
                  <a:pt x="732" y="124"/>
                </a:cubicBezTo>
                <a:lnTo>
                  <a:pt x="731" y="122"/>
                </a:lnTo>
                <a:lnTo>
                  <a:pt x="728" y="116"/>
                </a:lnTo>
                <a:lnTo>
                  <a:pt x="727" y="114"/>
                </a:lnTo>
                <a:cubicBezTo>
                  <a:pt x="733" y="101"/>
                  <a:pt x="723" y="87"/>
                  <a:pt x="723" y="87"/>
                </a:cubicBezTo>
                <a:cubicBezTo>
                  <a:pt x="687" y="101"/>
                  <a:pt x="671" y="129"/>
                  <a:pt x="665" y="143"/>
                </a:cubicBezTo>
                <a:lnTo>
                  <a:pt x="574" y="190"/>
                </a:lnTo>
                <a:cubicBezTo>
                  <a:pt x="550" y="146"/>
                  <a:pt x="514" y="107"/>
                  <a:pt x="467" y="80"/>
                </a:cubicBezTo>
                <a:cubicBezTo>
                  <a:pt x="332" y="0"/>
                  <a:pt x="159" y="46"/>
                  <a:pt x="80" y="181"/>
                </a:cubicBezTo>
                <a:cubicBezTo>
                  <a:pt x="0" y="316"/>
                  <a:pt x="46" y="490"/>
                  <a:pt x="181" y="569"/>
                </a:cubicBezTo>
                <a:cubicBezTo>
                  <a:pt x="316" y="648"/>
                  <a:pt x="490" y="603"/>
                  <a:pt x="569" y="467"/>
                </a:cubicBezTo>
                <a:cubicBezTo>
                  <a:pt x="617" y="384"/>
                  <a:pt x="619" y="286"/>
                  <a:pt x="581" y="205"/>
                </a:cubicBezTo>
                <a:lnTo>
                  <a:pt x="675" y="157"/>
                </a:lnTo>
                <a:cubicBezTo>
                  <a:pt x="691" y="160"/>
                  <a:pt x="720" y="162"/>
                  <a:pt x="750" y="143"/>
                </a:cubicBezTo>
                <a:close/>
                <a:moveTo>
                  <a:pt x="510" y="223"/>
                </a:moveTo>
                <a:lnTo>
                  <a:pt x="451" y="254"/>
                </a:lnTo>
                <a:cubicBezTo>
                  <a:pt x="439" y="232"/>
                  <a:pt x="421" y="212"/>
                  <a:pt x="398" y="199"/>
                </a:cubicBezTo>
                <a:cubicBezTo>
                  <a:pt x="328" y="158"/>
                  <a:pt x="239" y="181"/>
                  <a:pt x="199" y="251"/>
                </a:cubicBezTo>
                <a:cubicBezTo>
                  <a:pt x="158" y="320"/>
                  <a:pt x="181" y="409"/>
                  <a:pt x="251" y="449"/>
                </a:cubicBezTo>
                <a:cubicBezTo>
                  <a:pt x="320" y="490"/>
                  <a:pt x="409" y="467"/>
                  <a:pt x="450" y="398"/>
                </a:cubicBezTo>
                <a:cubicBezTo>
                  <a:pt x="474" y="357"/>
                  <a:pt x="475" y="309"/>
                  <a:pt x="458" y="269"/>
                </a:cubicBezTo>
                <a:lnTo>
                  <a:pt x="518" y="238"/>
                </a:lnTo>
                <a:cubicBezTo>
                  <a:pt x="544" y="298"/>
                  <a:pt x="543" y="370"/>
                  <a:pt x="507" y="431"/>
                </a:cubicBezTo>
                <a:cubicBezTo>
                  <a:pt x="448" y="532"/>
                  <a:pt x="318" y="566"/>
                  <a:pt x="217" y="507"/>
                </a:cubicBezTo>
                <a:cubicBezTo>
                  <a:pt x="116" y="448"/>
                  <a:pt x="82" y="318"/>
                  <a:pt x="142" y="217"/>
                </a:cubicBezTo>
                <a:cubicBezTo>
                  <a:pt x="201" y="116"/>
                  <a:pt x="330" y="82"/>
                  <a:pt x="431" y="142"/>
                </a:cubicBezTo>
                <a:cubicBezTo>
                  <a:pt x="466" y="162"/>
                  <a:pt x="492" y="190"/>
                  <a:pt x="510" y="223"/>
                </a:cubicBezTo>
                <a:close/>
                <a:moveTo>
                  <a:pt x="418" y="270"/>
                </a:moveTo>
                <a:lnTo>
                  <a:pt x="379" y="290"/>
                </a:lnTo>
                <a:cubicBezTo>
                  <a:pt x="374" y="282"/>
                  <a:pt x="366" y="274"/>
                  <a:pt x="357" y="268"/>
                </a:cubicBezTo>
                <a:cubicBezTo>
                  <a:pt x="326" y="250"/>
                  <a:pt x="286" y="260"/>
                  <a:pt x="268" y="291"/>
                </a:cubicBezTo>
                <a:cubicBezTo>
                  <a:pt x="250" y="322"/>
                  <a:pt x="261" y="362"/>
                  <a:pt x="291" y="380"/>
                </a:cubicBezTo>
                <a:cubicBezTo>
                  <a:pt x="322" y="398"/>
                  <a:pt x="362" y="388"/>
                  <a:pt x="380" y="357"/>
                </a:cubicBezTo>
                <a:cubicBezTo>
                  <a:pt x="389" y="341"/>
                  <a:pt x="391" y="322"/>
                  <a:pt x="386" y="306"/>
                </a:cubicBezTo>
                <a:lnTo>
                  <a:pt x="426" y="286"/>
                </a:lnTo>
                <a:cubicBezTo>
                  <a:pt x="437" y="315"/>
                  <a:pt x="435" y="349"/>
                  <a:pt x="418" y="379"/>
                </a:cubicBezTo>
                <a:cubicBezTo>
                  <a:pt x="387" y="431"/>
                  <a:pt x="321" y="448"/>
                  <a:pt x="269" y="418"/>
                </a:cubicBezTo>
                <a:cubicBezTo>
                  <a:pt x="218" y="388"/>
                  <a:pt x="200" y="321"/>
                  <a:pt x="231" y="269"/>
                </a:cubicBezTo>
                <a:cubicBezTo>
                  <a:pt x="261" y="218"/>
                  <a:pt x="327" y="200"/>
                  <a:pt x="379" y="231"/>
                </a:cubicBezTo>
                <a:cubicBezTo>
                  <a:pt x="396" y="241"/>
                  <a:pt x="409" y="254"/>
                  <a:pt x="418" y="27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6200000" scaled="0"/>
          </a:gradFill>
          <a:ln>
            <a:noFill/>
          </a:ln>
        </p:spPr>
        <p:txBody>
          <a:bodyPr lIns="146078" tIns="73039" rIns="146078" bIns="73039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876" dirty="0">
              <a:solidFill>
                <a:srgbClr val="121617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9088609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accel="20000" decel="6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9" grpId="0" animBg="1"/>
      <p:bldP spid="20" grpId="0"/>
      <p:bldP spid="21" grpId="0"/>
      <p:bldP spid="22" grpId="0"/>
      <p:bldP spid="23" grpId="0"/>
      <p:bldP spid="24" grpId="0"/>
      <p:bldP spid="25" grpId="0"/>
      <p:bldP spid="31" grpId="0" animBg="1"/>
      <p:bldP spid="32" grpId="0" animBg="1"/>
      <p:bldP spid="33" grpId="0" animBg="1"/>
      <p:bldP spid="50" grpId="0" animBg="1"/>
      <p:bldP spid="2" grpId="0" build="p"/>
      <p:bldP spid="52" grpId="0"/>
      <p:bldP spid="3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9540A9E5-9339-4D23-A664-94A95482FDF4}"/>
              </a:ext>
            </a:extLst>
          </p:cNvPr>
          <p:cNvSpPr/>
          <p:nvPr/>
        </p:nvSpPr>
        <p:spPr>
          <a:xfrm>
            <a:off x="0" y="415964"/>
            <a:ext cx="399358" cy="634824"/>
          </a:xfrm>
          <a:custGeom>
            <a:avLst/>
            <a:gdLst>
              <a:gd name="connsiteX0" fmla="*/ 48129 w 469232"/>
              <a:gd name="connsiteY0" fmla="*/ 0 h 745896"/>
              <a:gd name="connsiteX1" fmla="*/ 168440 w 469232"/>
              <a:gd name="connsiteY1" fmla="*/ 0 h 745896"/>
              <a:gd name="connsiteX2" fmla="*/ 469232 w 469232"/>
              <a:gd name="connsiteY2" fmla="*/ 300792 h 745896"/>
              <a:gd name="connsiteX3" fmla="*/ 469232 w 469232"/>
              <a:gd name="connsiteY3" fmla="*/ 445104 h 745896"/>
              <a:gd name="connsiteX4" fmla="*/ 168440 w 469232"/>
              <a:gd name="connsiteY4" fmla="*/ 745896 h 745896"/>
              <a:gd name="connsiteX5" fmla="*/ 48129 w 469232"/>
              <a:gd name="connsiteY5" fmla="*/ 745896 h 745896"/>
              <a:gd name="connsiteX6" fmla="*/ 0 w 469232"/>
              <a:gd name="connsiteY6" fmla="*/ 741044 h 745896"/>
              <a:gd name="connsiteX7" fmla="*/ 0 w 469232"/>
              <a:gd name="connsiteY7" fmla="*/ 4852 h 745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69232" h="745896">
                <a:moveTo>
                  <a:pt x="48129" y="0"/>
                </a:moveTo>
                <a:lnTo>
                  <a:pt x="168440" y="0"/>
                </a:lnTo>
                <a:cubicBezTo>
                  <a:pt x="334563" y="0"/>
                  <a:pt x="469232" y="134669"/>
                  <a:pt x="469232" y="300792"/>
                </a:cubicBezTo>
                <a:lnTo>
                  <a:pt x="469232" y="445104"/>
                </a:lnTo>
                <a:cubicBezTo>
                  <a:pt x="469232" y="611227"/>
                  <a:pt x="334563" y="745896"/>
                  <a:pt x="168440" y="745896"/>
                </a:cubicBezTo>
                <a:lnTo>
                  <a:pt x="48129" y="745896"/>
                </a:lnTo>
                <a:lnTo>
                  <a:pt x="0" y="741044"/>
                </a:lnTo>
                <a:lnTo>
                  <a:pt x="0" y="4852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5C5F0E7-EEA7-4691-B93E-5E2490AD8CB6}"/>
              </a:ext>
            </a:extLst>
          </p:cNvPr>
          <p:cNvGrpSpPr/>
          <p:nvPr/>
        </p:nvGrpSpPr>
        <p:grpSpPr>
          <a:xfrm>
            <a:off x="145386" y="620214"/>
            <a:ext cx="54293" cy="226325"/>
            <a:chOff x="5494615" y="709925"/>
            <a:chExt cx="96191" cy="400991"/>
          </a:xfrm>
          <a:solidFill>
            <a:schemeClr val="bg2"/>
          </a:solidFill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F34B985F-1065-4F14-A99D-FAC912776069}"/>
                </a:ext>
              </a:extLst>
            </p:cNvPr>
            <p:cNvSpPr/>
            <p:nvPr/>
          </p:nvSpPr>
          <p:spPr>
            <a:xfrm>
              <a:off x="5494615" y="709925"/>
              <a:ext cx="96191" cy="9619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FBC5B972-ED40-4607-83C4-C19DBDC74EC5}"/>
                </a:ext>
              </a:extLst>
            </p:cNvPr>
            <p:cNvSpPr/>
            <p:nvPr/>
          </p:nvSpPr>
          <p:spPr>
            <a:xfrm>
              <a:off x="5494615" y="862325"/>
              <a:ext cx="96191" cy="9619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0947CD6C-1184-4FC4-9F68-012704A3AA1E}"/>
                </a:ext>
              </a:extLst>
            </p:cNvPr>
            <p:cNvSpPr/>
            <p:nvPr/>
          </p:nvSpPr>
          <p:spPr>
            <a:xfrm>
              <a:off x="5494615" y="1014725"/>
              <a:ext cx="96191" cy="9619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FB43407F-F934-4C79-85B5-9CD4D17641CF}"/>
              </a:ext>
            </a:extLst>
          </p:cNvPr>
          <p:cNvSpPr/>
          <p:nvPr/>
        </p:nvSpPr>
        <p:spPr>
          <a:xfrm>
            <a:off x="11582400" y="6308726"/>
            <a:ext cx="609600" cy="549275"/>
          </a:xfrm>
          <a:custGeom>
            <a:avLst/>
            <a:gdLst>
              <a:gd name="connsiteX0" fmla="*/ 321468 w 609600"/>
              <a:gd name="connsiteY0" fmla="*/ 0 h 549275"/>
              <a:gd name="connsiteX1" fmla="*/ 609600 w 609600"/>
              <a:gd name="connsiteY1" fmla="*/ 0 h 549275"/>
              <a:gd name="connsiteX2" fmla="*/ 609600 w 609600"/>
              <a:gd name="connsiteY2" fmla="*/ 549275 h 549275"/>
              <a:gd name="connsiteX3" fmla="*/ 0 w 609600"/>
              <a:gd name="connsiteY3" fmla="*/ 549275 h 549275"/>
              <a:gd name="connsiteX4" fmla="*/ 0 w 609600"/>
              <a:gd name="connsiteY4" fmla="*/ 321468 h 549275"/>
              <a:gd name="connsiteX5" fmla="*/ 321468 w 609600"/>
              <a:gd name="connsiteY5" fmla="*/ 0 h 549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" h="549275">
                <a:moveTo>
                  <a:pt x="321468" y="0"/>
                </a:moveTo>
                <a:lnTo>
                  <a:pt x="609600" y="0"/>
                </a:lnTo>
                <a:lnTo>
                  <a:pt x="609600" y="549275"/>
                </a:lnTo>
                <a:lnTo>
                  <a:pt x="0" y="549275"/>
                </a:lnTo>
                <a:lnTo>
                  <a:pt x="0" y="321468"/>
                </a:lnTo>
                <a:cubicBezTo>
                  <a:pt x="0" y="143926"/>
                  <a:pt x="143926" y="0"/>
                  <a:pt x="321468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04C35517-290F-43FD-A2C7-0F470D712580}"/>
              </a:ext>
            </a:extLst>
          </p:cNvPr>
          <p:cNvSpPr/>
          <p:nvPr/>
        </p:nvSpPr>
        <p:spPr>
          <a:xfrm>
            <a:off x="4397853" y="452851"/>
            <a:ext cx="6425514" cy="612658"/>
          </a:xfrm>
          <a:prstGeom prst="roundRect">
            <a:avLst>
              <a:gd name="adj" fmla="val 16667"/>
            </a:avLst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5F922C1F-6AD4-4970-B064-C5BDD78A8DB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84238" y="190104"/>
            <a:ext cx="3028735" cy="1086543"/>
          </a:xfrm>
        </p:spPr>
        <p:txBody>
          <a:bodyPr>
            <a:normAutofit/>
          </a:bodyPr>
          <a:lstStyle/>
          <a:p>
            <a:r>
              <a:rPr lang="en-US" dirty="0"/>
              <a:t>Problem Statement</a:t>
            </a:r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3798A4ED-D1F0-4BA4-9907-DC41FFCE2C1B}"/>
              </a:ext>
            </a:extLst>
          </p:cNvPr>
          <p:cNvSpPr/>
          <p:nvPr/>
        </p:nvSpPr>
        <p:spPr>
          <a:xfrm>
            <a:off x="687799" y="2387065"/>
            <a:ext cx="3035703" cy="3263585"/>
          </a:xfrm>
          <a:prstGeom prst="roundRect">
            <a:avLst>
              <a:gd name="adj" fmla="val 6842"/>
            </a:avLst>
          </a:prstGeom>
          <a:solidFill>
            <a:schemeClr val="bg2"/>
          </a:solidFill>
          <a:ln>
            <a:noFill/>
          </a:ln>
          <a:effectLst>
            <a:outerShdw blurRad="266700" dist="50800" dir="5400000" algn="ctr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029B5034-BEA9-4162-8234-FAA0A0CB8594}"/>
              </a:ext>
            </a:extLst>
          </p:cNvPr>
          <p:cNvSpPr txBox="1"/>
          <p:nvPr/>
        </p:nvSpPr>
        <p:spPr>
          <a:xfrm>
            <a:off x="4475215" y="528347"/>
            <a:ext cx="6270789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200" dirty="0" err="1">
                <a:solidFill>
                  <a:schemeClr val="bg1"/>
                </a:solidFill>
              </a:rPr>
              <a:t>Invistico</a:t>
            </a:r>
            <a:r>
              <a:rPr lang="en-US" sz="1200" dirty="0">
                <a:solidFill>
                  <a:schemeClr val="bg1"/>
                </a:solidFill>
              </a:rPr>
              <a:t> Airline asked </a:t>
            </a:r>
            <a:r>
              <a:rPr lang="en-US" sz="1200" dirty="0" err="1">
                <a:solidFill>
                  <a:schemeClr val="bg1"/>
                </a:solidFill>
              </a:rPr>
              <a:t>Abracadata</a:t>
            </a:r>
            <a:r>
              <a:rPr lang="en-US" sz="1200" dirty="0">
                <a:solidFill>
                  <a:schemeClr val="bg1"/>
                </a:solidFill>
              </a:rPr>
              <a:t> as business consultant to provide them with </a:t>
            </a:r>
            <a:r>
              <a:rPr lang="en-US" sz="1200" b="1" dirty="0">
                <a:solidFill>
                  <a:schemeClr val="bg1"/>
                </a:solidFill>
              </a:rPr>
              <a:t>business recommendations</a:t>
            </a:r>
            <a:r>
              <a:rPr lang="en-US" sz="1200" dirty="0">
                <a:solidFill>
                  <a:schemeClr val="bg1"/>
                </a:solidFill>
              </a:rPr>
              <a:t> to </a:t>
            </a:r>
            <a:r>
              <a:rPr lang="en-US" sz="1200" b="1" dirty="0">
                <a:solidFill>
                  <a:schemeClr val="bg1"/>
                </a:solidFill>
              </a:rPr>
              <a:t>increase </a:t>
            </a:r>
            <a:r>
              <a:rPr lang="en-US" sz="1200" dirty="0">
                <a:solidFill>
                  <a:schemeClr val="bg1"/>
                </a:solidFill>
              </a:rPr>
              <a:t>their</a:t>
            </a:r>
            <a:r>
              <a:rPr lang="en-US" sz="1200" b="1" dirty="0">
                <a:solidFill>
                  <a:schemeClr val="bg1"/>
                </a:solidFill>
              </a:rPr>
              <a:t> customer satisfaction</a:t>
            </a:r>
            <a:r>
              <a:rPr lang="en-US" sz="1200" dirty="0">
                <a:solidFill>
                  <a:schemeClr val="bg1"/>
                </a:solidFill>
              </a:rPr>
              <a:t> level </a:t>
            </a:r>
            <a:r>
              <a:rPr lang="en-US" sz="1200" b="1" dirty="0">
                <a:solidFill>
                  <a:schemeClr val="bg1"/>
                </a:solidFill>
              </a:rPr>
              <a:t>without reducing revenue. </a:t>
            </a:r>
          </a:p>
        </p:txBody>
      </p:sp>
      <p:sp>
        <p:nvSpPr>
          <p:cNvPr id="67" name="Rectangle: Rounded Corners 66">
            <a:extLst>
              <a:ext uri="{FF2B5EF4-FFF2-40B4-BE49-F238E27FC236}">
                <a16:creationId xmlns:a16="http://schemas.microsoft.com/office/drawing/2014/main" id="{C2C412D3-6A2E-43B6-BE7B-D2528B9BB092}"/>
              </a:ext>
            </a:extLst>
          </p:cNvPr>
          <p:cNvSpPr/>
          <p:nvPr/>
        </p:nvSpPr>
        <p:spPr>
          <a:xfrm>
            <a:off x="4475215" y="2336875"/>
            <a:ext cx="2919637" cy="3313775"/>
          </a:xfrm>
          <a:prstGeom prst="roundRect">
            <a:avLst>
              <a:gd name="adj" fmla="val 6842"/>
            </a:avLst>
          </a:prstGeom>
          <a:solidFill>
            <a:schemeClr val="bg2"/>
          </a:solidFill>
          <a:ln>
            <a:noFill/>
          </a:ln>
          <a:effectLst>
            <a:outerShdw blurRad="266700" dist="50800" dir="5400000" algn="ctr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B5078FD6-4A46-4D76-B5DF-6FCF44FAE834}"/>
              </a:ext>
            </a:extLst>
          </p:cNvPr>
          <p:cNvSpPr txBox="1"/>
          <p:nvPr/>
        </p:nvSpPr>
        <p:spPr>
          <a:xfrm>
            <a:off x="11023458" y="594876"/>
            <a:ext cx="111788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b="1" dirty="0" err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path path="circle">
                    <a:fillToRect l="100000" t="100000"/>
                  </a:path>
                </a:gradFill>
                <a:latin typeface="+mj-lt"/>
              </a:rPr>
              <a:t>Abracadata</a:t>
            </a:r>
            <a:endParaRPr lang="en-US" sz="1200" b="1" dirty="0">
              <a:gradFill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path path="circle">
                  <a:fillToRect l="100000" t="100000"/>
                </a:path>
              </a:gradFill>
              <a:latin typeface="+mj-lt"/>
            </a:endParaRPr>
          </a:p>
        </p:txBody>
      </p:sp>
      <p:sp>
        <p:nvSpPr>
          <p:cNvPr id="71" name="Rectangle: Rounded Corners 70">
            <a:extLst>
              <a:ext uri="{FF2B5EF4-FFF2-40B4-BE49-F238E27FC236}">
                <a16:creationId xmlns:a16="http://schemas.microsoft.com/office/drawing/2014/main" id="{E3F0236D-DB3B-465B-8952-99532CB1815B}"/>
              </a:ext>
            </a:extLst>
          </p:cNvPr>
          <p:cNvSpPr/>
          <p:nvPr/>
        </p:nvSpPr>
        <p:spPr>
          <a:xfrm>
            <a:off x="8278725" y="2336875"/>
            <a:ext cx="2919637" cy="3313775"/>
          </a:xfrm>
          <a:prstGeom prst="roundRect">
            <a:avLst>
              <a:gd name="adj" fmla="val 6842"/>
            </a:avLst>
          </a:prstGeom>
          <a:solidFill>
            <a:schemeClr val="bg2"/>
          </a:solidFill>
          <a:ln>
            <a:noFill/>
          </a:ln>
          <a:effectLst>
            <a:outerShdw blurRad="266700" dist="50800" dir="5400000" algn="ctr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2" name="Picture 81">
            <a:extLst>
              <a:ext uri="{FF2B5EF4-FFF2-40B4-BE49-F238E27FC236}">
                <a16:creationId xmlns:a16="http://schemas.microsoft.com/office/drawing/2014/main" id="{C1D0344E-27CC-4B27-9D92-F17C1B6F45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7036" y="2265582"/>
            <a:ext cx="3015750" cy="213342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72C107E-29C0-4D0F-91A8-78C5015793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608" y="2310091"/>
            <a:ext cx="3178489" cy="208891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D6B0C9B-6167-40A4-9F16-FCF9EA37E8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0067" y="2650524"/>
            <a:ext cx="1556951" cy="155695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1491F98-C671-4B50-B762-D69FB2A533A4}"/>
              </a:ext>
            </a:extLst>
          </p:cNvPr>
          <p:cNvSpPr txBox="1"/>
          <p:nvPr/>
        </p:nvSpPr>
        <p:spPr>
          <a:xfrm>
            <a:off x="687799" y="4631644"/>
            <a:ext cx="30357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+mj-lt"/>
              </a:rPr>
              <a:t>We focus on finding what services need to be improved so that </a:t>
            </a:r>
            <a:r>
              <a:rPr lang="en-US" sz="1200" dirty="0" err="1">
                <a:latin typeface="+mj-lt"/>
              </a:rPr>
              <a:t>invistico</a:t>
            </a:r>
            <a:r>
              <a:rPr lang="en-US" sz="1200" dirty="0">
                <a:latin typeface="+mj-lt"/>
              </a:rPr>
              <a:t> customer satisfaction increases.</a:t>
            </a:r>
            <a:endParaRPr lang="en-ID" sz="1200" dirty="0">
              <a:latin typeface="+mj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1CD99B1-B2EB-440A-A2C5-5586AD30984F}"/>
              </a:ext>
            </a:extLst>
          </p:cNvPr>
          <p:cNvSpPr txBox="1"/>
          <p:nvPr/>
        </p:nvSpPr>
        <p:spPr>
          <a:xfrm>
            <a:off x="4544189" y="4539310"/>
            <a:ext cx="27816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200" dirty="0">
                <a:latin typeface="+mj-lt"/>
              </a:rPr>
              <a:t>We are looking for the best way to improve the quality of service so that the number of satisfied customers increases.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70367C5-11F3-417E-97F1-469F495A8BF4}"/>
              </a:ext>
            </a:extLst>
          </p:cNvPr>
          <p:cNvSpPr txBox="1"/>
          <p:nvPr/>
        </p:nvSpPr>
        <p:spPr>
          <a:xfrm>
            <a:off x="8307707" y="4539310"/>
            <a:ext cx="28616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+mj-lt"/>
              </a:rPr>
              <a:t>With the increase of satisfied customers, it will increase the level of customer satisfaction without reducing revenue.</a:t>
            </a:r>
            <a:endParaRPr lang="en-ID" sz="1200" dirty="0">
              <a:latin typeface="+mj-lt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1870EA44-E107-49C4-89EA-F5D4002121C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735606" y="3479082"/>
            <a:ext cx="678987" cy="678987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6A36F125-0754-4C94-B9A7-1417E5B399B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7445896" y="3481043"/>
            <a:ext cx="677027" cy="677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4784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accel="20000" decel="6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7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7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7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2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7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75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5" grpId="0" animBg="1"/>
      <p:bldP spid="16" grpId="0" animBg="1"/>
      <p:bldP spid="50" grpId="0" build="p"/>
      <p:bldP spid="56" grpId="0" animBg="1"/>
      <p:bldP spid="57" grpId="0"/>
      <p:bldP spid="67" grpId="0" animBg="1"/>
      <p:bldP spid="70" grpId="0"/>
      <p:bldP spid="7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9540A9E5-9339-4D23-A664-94A95482FDF4}"/>
              </a:ext>
            </a:extLst>
          </p:cNvPr>
          <p:cNvSpPr/>
          <p:nvPr/>
        </p:nvSpPr>
        <p:spPr>
          <a:xfrm>
            <a:off x="0" y="415964"/>
            <a:ext cx="399358" cy="634824"/>
          </a:xfrm>
          <a:custGeom>
            <a:avLst/>
            <a:gdLst>
              <a:gd name="connsiteX0" fmla="*/ 48129 w 469232"/>
              <a:gd name="connsiteY0" fmla="*/ 0 h 745896"/>
              <a:gd name="connsiteX1" fmla="*/ 168440 w 469232"/>
              <a:gd name="connsiteY1" fmla="*/ 0 h 745896"/>
              <a:gd name="connsiteX2" fmla="*/ 469232 w 469232"/>
              <a:gd name="connsiteY2" fmla="*/ 300792 h 745896"/>
              <a:gd name="connsiteX3" fmla="*/ 469232 w 469232"/>
              <a:gd name="connsiteY3" fmla="*/ 445104 h 745896"/>
              <a:gd name="connsiteX4" fmla="*/ 168440 w 469232"/>
              <a:gd name="connsiteY4" fmla="*/ 745896 h 745896"/>
              <a:gd name="connsiteX5" fmla="*/ 48129 w 469232"/>
              <a:gd name="connsiteY5" fmla="*/ 745896 h 745896"/>
              <a:gd name="connsiteX6" fmla="*/ 0 w 469232"/>
              <a:gd name="connsiteY6" fmla="*/ 741044 h 745896"/>
              <a:gd name="connsiteX7" fmla="*/ 0 w 469232"/>
              <a:gd name="connsiteY7" fmla="*/ 4852 h 745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69232" h="745896">
                <a:moveTo>
                  <a:pt x="48129" y="0"/>
                </a:moveTo>
                <a:lnTo>
                  <a:pt x="168440" y="0"/>
                </a:lnTo>
                <a:cubicBezTo>
                  <a:pt x="334563" y="0"/>
                  <a:pt x="469232" y="134669"/>
                  <a:pt x="469232" y="300792"/>
                </a:cubicBezTo>
                <a:lnTo>
                  <a:pt x="469232" y="445104"/>
                </a:lnTo>
                <a:cubicBezTo>
                  <a:pt x="469232" y="611227"/>
                  <a:pt x="334563" y="745896"/>
                  <a:pt x="168440" y="745896"/>
                </a:cubicBezTo>
                <a:lnTo>
                  <a:pt x="48129" y="745896"/>
                </a:lnTo>
                <a:lnTo>
                  <a:pt x="0" y="741044"/>
                </a:lnTo>
                <a:lnTo>
                  <a:pt x="0" y="4852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5C5F0E7-EEA7-4691-B93E-5E2490AD8CB6}"/>
              </a:ext>
            </a:extLst>
          </p:cNvPr>
          <p:cNvGrpSpPr/>
          <p:nvPr/>
        </p:nvGrpSpPr>
        <p:grpSpPr>
          <a:xfrm>
            <a:off x="145386" y="620214"/>
            <a:ext cx="54293" cy="226325"/>
            <a:chOff x="5494615" y="709925"/>
            <a:chExt cx="96191" cy="400991"/>
          </a:xfrm>
          <a:solidFill>
            <a:schemeClr val="bg2"/>
          </a:solidFill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F34B985F-1065-4F14-A99D-FAC912776069}"/>
                </a:ext>
              </a:extLst>
            </p:cNvPr>
            <p:cNvSpPr/>
            <p:nvPr/>
          </p:nvSpPr>
          <p:spPr>
            <a:xfrm>
              <a:off x="5494615" y="709925"/>
              <a:ext cx="96191" cy="9619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FBC5B972-ED40-4607-83C4-C19DBDC74EC5}"/>
                </a:ext>
              </a:extLst>
            </p:cNvPr>
            <p:cNvSpPr/>
            <p:nvPr/>
          </p:nvSpPr>
          <p:spPr>
            <a:xfrm>
              <a:off x="5494615" y="862325"/>
              <a:ext cx="96191" cy="9619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0947CD6C-1184-4FC4-9F68-012704A3AA1E}"/>
                </a:ext>
              </a:extLst>
            </p:cNvPr>
            <p:cNvSpPr/>
            <p:nvPr/>
          </p:nvSpPr>
          <p:spPr>
            <a:xfrm>
              <a:off x="5494615" y="1014725"/>
              <a:ext cx="96191" cy="9619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FB43407F-F934-4C79-85B5-9CD4D17641CF}"/>
              </a:ext>
            </a:extLst>
          </p:cNvPr>
          <p:cNvSpPr/>
          <p:nvPr/>
        </p:nvSpPr>
        <p:spPr>
          <a:xfrm>
            <a:off x="11582400" y="6308726"/>
            <a:ext cx="609600" cy="549275"/>
          </a:xfrm>
          <a:custGeom>
            <a:avLst/>
            <a:gdLst>
              <a:gd name="connsiteX0" fmla="*/ 321468 w 609600"/>
              <a:gd name="connsiteY0" fmla="*/ 0 h 549275"/>
              <a:gd name="connsiteX1" fmla="*/ 609600 w 609600"/>
              <a:gd name="connsiteY1" fmla="*/ 0 h 549275"/>
              <a:gd name="connsiteX2" fmla="*/ 609600 w 609600"/>
              <a:gd name="connsiteY2" fmla="*/ 549275 h 549275"/>
              <a:gd name="connsiteX3" fmla="*/ 0 w 609600"/>
              <a:gd name="connsiteY3" fmla="*/ 549275 h 549275"/>
              <a:gd name="connsiteX4" fmla="*/ 0 w 609600"/>
              <a:gd name="connsiteY4" fmla="*/ 321468 h 549275"/>
              <a:gd name="connsiteX5" fmla="*/ 321468 w 609600"/>
              <a:gd name="connsiteY5" fmla="*/ 0 h 549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" h="549275">
                <a:moveTo>
                  <a:pt x="321468" y="0"/>
                </a:moveTo>
                <a:lnTo>
                  <a:pt x="609600" y="0"/>
                </a:lnTo>
                <a:lnTo>
                  <a:pt x="609600" y="549275"/>
                </a:lnTo>
                <a:lnTo>
                  <a:pt x="0" y="549275"/>
                </a:lnTo>
                <a:lnTo>
                  <a:pt x="0" y="321468"/>
                </a:lnTo>
                <a:cubicBezTo>
                  <a:pt x="0" y="143926"/>
                  <a:pt x="143926" y="0"/>
                  <a:pt x="321468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5F922C1F-6AD4-4970-B064-C5BDD78A8DB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84238" y="190104"/>
            <a:ext cx="3028735" cy="1086543"/>
          </a:xfrm>
        </p:spPr>
        <p:txBody>
          <a:bodyPr>
            <a:normAutofit/>
          </a:bodyPr>
          <a:lstStyle/>
          <a:p>
            <a:r>
              <a:rPr lang="en-US" dirty="0"/>
              <a:t>Issues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B5078FD6-4A46-4D76-B5DF-6FCF44FAE834}"/>
              </a:ext>
            </a:extLst>
          </p:cNvPr>
          <p:cNvSpPr txBox="1"/>
          <p:nvPr/>
        </p:nvSpPr>
        <p:spPr>
          <a:xfrm>
            <a:off x="11023458" y="594876"/>
            <a:ext cx="111788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b="1" dirty="0" err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path path="circle">
                    <a:fillToRect l="100000" t="100000"/>
                  </a:path>
                </a:gradFill>
                <a:latin typeface="+mj-lt"/>
              </a:rPr>
              <a:t>Abracadata</a:t>
            </a:r>
            <a:endParaRPr lang="en-US" sz="1200" b="1" dirty="0">
              <a:gradFill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path path="circle">
                  <a:fillToRect l="100000" t="100000"/>
                </a:path>
              </a:gradFill>
              <a:latin typeface="+mj-lt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19772EC-1433-4783-AB30-B79113506F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2317" y="1910089"/>
            <a:ext cx="2016530" cy="201653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5B77A41-9C52-41CC-B941-FF606C6B02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1486" y="1871619"/>
            <a:ext cx="2101972" cy="2101972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89A08226-BEF3-49ED-A59D-48AB547BC2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801" y="1795927"/>
            <a:ext cx="2455714" cy="2455714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843CD7FA-AB9B-4905-9712-D02F0CCCFF87}"/>
              </a:ext>
            </a:extLst>
          </p:cNvPr>
          <p:cNvSpPr txBox="1"/>
          <p:nvPr/>
        </p:nvSpPr>
        <p:spPr>
          <a:xfrm>
            <a:off x="663146" y="4852910"/>
            <a:ext cx="1086570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D" sz="1500" dirty="0"/>
              <a:t>Considering the current condition where the effects of the Covid-19 pandemic have made business travel decline, according to the data, there was a 96% decline, therefore we decided to focus on personal travel because the data is more dominant.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8463508-488D-417D-98EB-39485AD8D7E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471908" y="2582719"/>
            <a:ext cx="882129" cy="88212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C29D0E3-E684-4322-9406-6FAACAAA4F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7374102" y="2582719"/>
            <a:ext cx="882129" cy="88212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58618BF-26A1-4162-B455-0AE25A138227}"/>
              </a:ext>
            </a:extLst>
          </p:cNvPr>
          <p:cNvSpPr txBox="1"/>
          <p:nvPr/>
        </p:nvSpPr>
        <p:spPr>
          <a:xfrm>
            <a:off x="663146" y="6187005"/>
            <a:ext cx="2907957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D" sz="1300" b="1" dirty="0"/>
              <a:t>*Data taken from : Investopedia.com</a:t>
            </a:r>
          </a:p>
        </p:txBody>
      </p:sp>
    </p:spTree>
    <p:extLst>
      <p:ext uri="{BB962C8B-B14F-4D97-AF65-F5344CB8AC3E}">
        <p14:creationId xmlns:p14="http://schemas.microsoft.com/office/powerpoint/2010/main" val="34314338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accel="20000" decel="6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5" grpId="0" animBg="1"/>
      <p:bldP spid="50" grpId="0" build="p"/>
      <p:bldP spid="7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Линия">
            <a:extLst>
              <a:ext uri="{FF2B5EF4-FFF2-40B4-BE49-F238E27FC236}">
                <a16:creationId xmlns:a16="http://schemas.microsoft.com/office/drawing/2014/main" id="{0E0FE6BE-F019-4F93-BFC0-9D66DACBB74D}"/>
              </a:ext>
            </a:extLst>
          </p:cNvPr>
          <p:cNvSpPr/>
          <p:nvPr/>
        </p:nvSpPr>
        <p:spPr>
          <a:xfrm>
            <a:off x="3587854" y="3636998"/>
            <a:ext cx="1098022" cy="17396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53" extrusionOk="0">
                <a:moveTo>
                  <a:pt x="21600" y="21547"/>
                </a:moveTo>
                <a:lnTo>
                  <a:pt x="5846" y="21547"/>
                </a:lnTo>
                <a:cubicBezTo>
                  <a:pt x="4263" y="21600"/>
                  <a:pt x="2708" y="21328"/>
                  <a:pt x="1584" y="20802"/>
                </a:cubicBezTo>
                <a:cubicBezTo>
                  <a:pt x="655" y="20367"/>
                  <a:pt x="93" y="19789"/>
                  <a:pt x="0" y="19175"/>
                </a:cubicBezTo>
                <a:lnTo>
                  <a:pt x="0" y="0"/>
                </a:lnTo>
              </a:path>
            </a:pathLst>
          </a:custGeom>
          <a:ln w="38100">
            <a:solidFill>
              <a:srgbClr val="C4C6CC"/>
            </a:solidFill>
            <a:miter lim="400000"/>
            <a:headEnd type="triangle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9540A9E5-9339-4D23-A664-94A95482FDF4}"/>
              </a:ext>
            </a:extLst>
          </p:cNvPr>
          <p:cNvSpPr/>
          <p:nvPr/>
        </p:nvSpPr>
        <p:spPr>
          <a:xfrm>
            <a:off x="0" y="415964"/>
            <a:ext cx="399358" cy="634824"/>
          </a:xfrm>
          <a:custGeom>
            <a:avLst/>
            <a:gdLst>
              <a:gd name="connsiteX0" fmla="*/ 48129 w 469232"/>
              <a:gd name="connsiteY0" fmla="*/ 0 h 745896"/>
              <a:gd name="connsiteX1" fmla="*/ 168440 w 469232"/>
              <a:gd name="connsiteY1" fmla="*/ 0 h 745896"/>
              <a:gd name="connsiteX2" fmla="*/ 469232 w 469232"/>
              <a:gd name="connsiteY2" fmla="*/ 300792 h 745896"/>
              <a:gd name="connsiteX3" fmla="*/ 469232 w 469232"/>
              <a:gd name="connsiteY3" fmla="*/ 445104 h 745896"/>
              <a:gd name="connsiteX4" fmla="*/ 168440 w 469232"/>
              <a:gd name="connsiteY4" fmla="*/ 745896 h 745896"/>
              <a:gd name="connsiteX5" fmla="*/ 48129 w 469232"/>
              <a:gd name="connsiteY5" fmla="*/ 745896 h 745896"/>
              <a:gd name="connsiteX6" fmla="*/ 0 w 469232"/>
              <a:gd name="connsiteY6" fmla="*/ 741044 h 745896"/>
              <a:gd name="connsiteX7" fmla="*/ 0 w 469232"/>
              <a:gd name="connsiteY7" fmla="*/ 4852 h 745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69232" h="745896">
                <a:moveTo>
                  <a:pt x="48129" y="0"/>
                </a:moveTo>
                <a:lnTo>
                  <a:pt x="168440" y="0"/>
                </a:lnTo>
                <a:cubicBezTo>
                  <a:pt x="334563" y="0"/>
                  <a:pt x="469232" y="134669"/>
                  <a:pt x="469232" y="300792"/>
                </a:cubicBezTo>
                <a:lnTo>
                  <a:pt x="469232" y="445104"/>
                </a:lnTo>
                <a:cubicBezTo>
                  <a:pt x="469232" y="611227"/>
                  <a:pt x="334563" y="745896"/>
                  <a:pt x="168440" y="745896"/>
                </a:cubicBezTo>
                <a:lnTo>
                  <a:pt x="48129" y="745896"/>
                </a:lnTo>
                <a:lnTo>
                  <a:pt x="0" y="741044"/>
                </a:lnTo>
                <a:lnTo>
                  <a:pt x="0" y="4852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5C5F0E7-EEA7-4691-B93E-5E2490AD8CB6}"/>
              </a:ext>
            </a:extLst>
          </p:cNvPr>
          <p:cNvGrpSpPr/>
          <p:nvPr/>
        </p:nvGrpSpPr>
        <p:grpSpPr>
          <a:xfrm>
            <a:off x="145386" y="620214"/>
            <a:ext cx="54293" cy="226325"/>
            <a:chOff x="5494615" y="709925"/>
            <a:chExt cx="96191" cy="400991"/>
          </a:xfrm>
          <a:solidFill>
            <a:schemeClr val="bg2"/>
          </a:solidFill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F34B985F-1065-4F14-A99D-FAC912776069}"/>
                </a:ext>
              </a:extLst>
            </p:cNvPr>
            <p:cNvSpPr/>
            <p:nvPr/>
          </p:nvSpPr>
          <p:spPr>
            <a:xfrm>
              <a:off x="5494615" y="709925"/>
              <a:ext cx="96191" cy="9619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FBC5B972-ED40-4607-83C4-C19DBDC74EC5}"/>
                </a:ext>
              </a:extLst>
            </p:cNvPr>
            <p:cNvSpPr/>
            <p:nvPr/>
          </p:nvSpPr>
          <p:spPr>
            <a:xfrm>
              <a:off x="5494615" y="862325"/>
              <a:ext cx="96191" cy="9619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0947CD6C-1184-4FC4-9F68-012704A3AA1E}"/>
                </a:ext>
              </a:extLst>
            </p:cNvPr>
            <p:cNvSpPr/>
            <p:nvPr/>
          </p:nvSpPr>
          <p:spPr>
            <a:xfrm>
              <a:off x="5494615" y="1014725"/>
              <a:ext cx="96191" cy="9619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FB43407F-F934-4C79-85B5-9CD4D17641CF}"/>
              </a:ext>
            </a:extLst>
          </p:cNvPr>
          <p:cNvSpPr/>
          <p:nvPr/>
        </p:nvSpPr>
        <p:spPr>
          <a:xfrm>
            <a:off x="11582400" y="6308726"/>
            <a:ext cx="609600" cy="549275"/>
          </a:xfrm>
          <a:custGeom>
            <a:avLst/>
            <a:gdLst>
              <a:gd name="connsiteX0" fmla="*/ 321468 w 609600"/>
              <a:gd name="connsiteY0" fmla="*/ 0 h 549275"/>
              <a:gd name="connsiteX1" fmla="*/ 609600 w 609600"/>
              <a:gd name="connsiteY1" fmla="*/ 0 h 549275"/>
              <a:gd name="connsiteX2" fmla="*/ 609600 w 609600"/>
              <a:gd name="connsiteY2" fmla="*/ 549275 h 549275"/>
              <a:gd name="connsiteX3" fmla="*/ 0 w 609600"/>
              <a:gd name="connsiteY3" fmla="*/ 549275 h 549275"/>
              <a:gd name="connsiteX4" fmla="*/ 0 w 609600"/>
              <a:gd name="connsiteY4" fmla="*/ 321468 h 549275"/>
              <a:gd name="connsiteX5" fmla="*/ 321468 w 609600"/>
              <a:gd name="connsiteY5" fmla="*/ 0 h 549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" h="549275">
                <a:moveTo>
                  <a:pt x="321468" y="0"/>
                </a:moveTo>
                <a:lnTo>
                  <a:pt x="609600" y="0"/>
                </a:lnTo>
                <a:lnTo>
                  <a:pt x="609600" y="549275"/>
                </a:lnTo>
                <a:lnTo>
                  <a:pt x="0" y="549275"/>
                </a:lnTo>
                <a:lnTo>
                  <a:pt x="0" y="321468"/>
                </a:lnTo>
                <a:cubicBezTo>
                  <a:pt x="0" y="143926"/>
                  <a:pt x="143926" y="0"/>
                  <a:pt x="321468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5F922C1F-6AD4-4970-B064-C5BDD78A8DB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84238" y="190104"/>
            <a:ext cx="3028735" cy="1086543"/>
          </a:xfrm>
        </p:spPr>
        <p:txBody>
          <a:bodyPr>
            <a:normAutofit/>
          </a:bodyPr>
          <a:lstStyle/>
          <a:p>
            <a:r>
              <a:rPr lang="en-US" dirty="0"/>
              <a:t>The Process</a:t>
            </a:r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3798A4ED-D1F0-4BA4-9907-DC41FFCE2C1B}"/>
              </a:ext>
            </a:extLst>
          </p:cNvPr>
          <p:cNvSpPr/>
          <p:nvPr/>
        </p:nvSpPr>
        <p:spPr>
          <a:xfrm>
            <a:off x="884237" y="1373555"/>
            <a:ext cx="6299157" cy="2263443"/>
          </a:xfrm>
          <a:prstGeom prst="roundRect">
            <a:avLst>
              <a:gd name="adj" fmla="val 6842"/>
            </a:avLst>
          </a:prstGeom>
          <a:solidFill>
            <a:schemeClr val="bg2"/>
          </a:solidFill>
          <a:ln>
            <a:noFill/>
          </a:ln>
          <a:effectLst>
            <a:outerShdw blurRad="266700" dist="50800" dir="5400000" algn="ctr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5" name="Chart 4">
            <a:extLst>
              <a:ext uri="{FF2B5EF4-FFF2-40B4-BE49-F238E27FC236}">
                <a16:creationId xmlns:a16="http://schemas.microsoft.com/office/drawing/2014/main" id="{0E8D232F-F86B-40E3-82ED-7634EE7456F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33435998"/>
              </p:ext>
            </p:extLst>
          </p:nvPr>
        </p:nvGraphicFramePr>
        <p:xfrm>
          <a:off x="884237" y="1519203"/>
          <a:ext cx="6299157" cy="21878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1" name="TextBox 50">
            <a:extLst>
              <a:ext uri="{FF2B5EF4-FFF2-40B4-BE49-F238E27FC236}">
                <a16:creationId xmlns:a16="http://schemas.microsoft.com/office/drawing/2014/main" id="{74E7B6DA-1256-494A-8D92-010D82E229E0}"/>
              </a:ext>
            </a:extLst>
          </p:cNvPr>
          <p:cNvSpPr txBox="1"/>
          <p:nvPr/>
        </p:nvSpPr>
        <p:spPr>
          <a:xfrm>
            <a:off x="11023458" y="594876"/>
            <a:ext cx="111788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b="1" dirty="0" err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path path="circle">
                    <a:fillToRect l="100000" t="100000"/>
                  </a:path>
                </a:gradFill>
                <a:latin typeface="+mj-lt"/>
              </a:rPr>
              <a:t>Abracadata</a:t>
            </a:r>
            <a:endParaRPr lang="en-US" sz="1200" b="1" dirty="0">
              <a:gradFill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path path="circle">
                  <a:fillToRect l="100000" t="100000"/>
                </a:path>
              </a:gradFill>
              <a:latin typeface="+mj-lt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3A1D4129-494D-4FEB-8787-6B49F73A311B}"/>
              </a:ext>
            </a:extLst>
          </p:cNvPr>
          <p:cNvSpPr txBox="1"/>
          <p:nvPr/>
        </p:nvSpPr>
        <p:spPr>
          <a:xfrm>
            <a:off x="7265773" y="2205305"/>
            <a:ext cx="492622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rPr>
              <a:t>We focused on Eco &amp; Eco Plus customer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rPr>
              <a:t>because </a:t>
            </a:r>
            <a:r>
              <a:rPr lang="en-US" dirty="0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rPr>
              <a:t>B</a:t>
            </a:r>
            <a:r>
              <a:rPr lang="en-US" sz="1800" dirty="0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rPr>
              <a:t>usiness class have minimum data compared to</a:t>
            </a:r>
            <a:r>
              <a:rPr lang="en-US" dirty="0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rPr>
              <a:t> </a:t>
            </a:r>
            <a:r>
              <a:rPr lang="en-US" sz="1800" dirty="0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rPr>
              <a:t>Eco class.</a:t>
            </a: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CD6A22BA-5D2C-4CCF-A55C-D9DF58D248C1}"/>
              </a:ext>
            </a:extLst>
          </p:cNvPr>
          <p:cNvSpPr/>
          <p:nvPr/>
        </p:nvSpPr>
        <p:spPr>
          <a:xfrm>
            <a:off x="4724301" y="4244885"/>
            <a:ext cx="6299157" cy="2263443"/>
          </a:xfrm>
          <a:prstGeom prst="roundRect">
            <a:avLst>
              <a:gd name="adj" fmla="val 6842"/>
            </a:avLst>
          </a:prstGeom>
          <a:solidFill>
            <a:schemeClr val="bg2"/>
          </a:solidFill>
          <a:ln>
            <a:noFill/>
          </a:ln>
          <a:effectLst>
            <a:outerShdw blurRad="266700" dist="50800" dir="5400000" algn="ctr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4" name="Chart 4">
            <a:extLst>
              <a:ext uri="{FF2B5EF4-FFF2-40B4-BE49-F238E27FC236}">
                <a16:creationId xmlns:a16="http://schemas.microsoft.com/office/drawing/2014/main" id="{17120824-818E-44E3-839E-3B5B2F5C330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58969511"/>
              </p:ext>
            </p:extLst>
          </p:nvPr>
        </p:nvGraphicFramePr>
        <p:xfrm>
          <a:off x="4724301" y="4390533"/>
          <a:ext cx="6299157" cy="21878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5775BCE5-8023-4C7D-95FB-AC337F75847E}"/>
              </a:ext>
            </a:extLst>
          </p:cNvPr>
          <p:cNvSpPr txBox="1"/>
          <p:nvPr/>
        </p:nvSpPr>
        <p:spPr>
          <a:xfrm>
            <a:off x="2016128" y="3210347"/>
            <a:ext cx="76495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Business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FAB7C480-C65C-4AD9-A1E5-C61B78003B40}"/>
              </a:ext>
            </a:extLst>
          </p:cNvPr>
          <p:cNvSpPr txBox="1"/>
          <p:nvPr/>
        </p:nvSpPr>
        <p:spPr>
          <a:xfrm>
            <a:off x="4033815" y="3210347"/>
            <a:ext cx="41549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Eco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204B348-F7F8-4AAB-9053-01B2E87D2F04}"/>
              </a:ext>
            </a:extLst>
          </p:cNvPr>
          <p:cNvSpPr txBox="1"/>
          <p:nvPr/>
        </p:nvSpPr>
        <p:spPr>
          <a:xfrm>
            <a:off x="5732759" y="3210347"/>
            <a:ext cx="72648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Eco Plus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9BF6A46-F61D-4ED3-88CD-D1DB7C606193}"/>
              </a:ext>
            </a:extLst>
          </p:cNvPr>
          <p:cNvSpPr txBox="1"/>
          <p:nvPr/>
        </p:nvSpPr>
        <p:spPr>
          <a:xfrm>
            <a:off x="1848020" y="2882414"/>
            <a:ext cx="54373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1431.0</a:t>
            </a:r>
            <a:endParaRPr lang="en-US" sz="1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A8E85350-F237-4B38-8242-8132EFDC10FE}"/>
              </a:ext>
            </a:extLst>
          </p:cNvPr>
          <p:cNvSpPr txBox="1"/>
          <p:nvPr/>
        </p:nvSpPr>
        <p:spPr>
          <a:xfrm>
            <a:off x="2391759" y="2882414"/>
            <a:ext cx="54373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1242.0</a:t>
            </a:r>
            <a:endParaRPr lang="en-US" sz="1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FB0213F-654B-4E88-840D-AB8ADCE80988}"/>
              </a:ext>
            </a:extLst>
          </p:cNvPr>
          <p:cNvSpPr txBox="1"/>
          <p:nvPr/>
        </p:nvSpPr>
        <p:spPr>
          <a:xfrm>
            <a:off x="3652286" y="1679690"/>
            <a:ext cx="60946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17610.0</a:t>
            </a:r>
            <a:endParaRPr lang="en-US" sz="1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7B74A2E7-7683-4B14-87CF-D28601E11354}"/>
              </a:ext>
            </a:extLst>
          </p:cNvPr>
          <p:cNvSpPr txBox="1"/>
          <p:nvPr/>
        </p:nvSpPr>
        <p:spPr>
          <a:xfrm>
            <a:off x="4194010" y="1852085"/>
            <a:ext cx="60946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15395.0</a:t>
            </a:r>
            <a:endParaRPr lang="en-US" sz="1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795ECC08-3548-4EBC-BBB8-F76E00A9664D}"/>
              </a:ext>
            </a:extLst>
          </p:cNvPr>
          <p:cNvSpPr txBox="1"/>
          <p:nvPr/>
        </p:nvSpPr>
        <p:spPr>
          <a:xfrm>
            <a:off x="5552260" y="2849462"/>
            <a:ext cx="54373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2415.0</a:t>
            </a:r>
            <a:endParaRPr lang="en-US" sz="1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83715A97-2BB0-4095-B7A2-73D0788ED430}"/>
              </a:ext>
            </a:extLst>
          </p:cNvPr>
          <p:cNvSpPr txBox="1"/>
          <p:nvPr/>
        </p:nvSpPr>
        <p:spPr>
          <a:xfrm>
            <a:off x="6095957" y="2849462"/>
            <a:ext cx="54373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2094.0</a:t>
            </a:r>
            <a:endParaRPr lang="en-US" sz="1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4555CD9C-07E3-4ACE-A795-DC13E6F9A315}"/>
              </a:ext>
            </a:extLst>
          </p:cNvPr>
          <p:cNvSpPr txBox="1"/>
          <p:nvPr/>
        </p:nvSpPr>
        <p:spPr>
          <a:xfrm>
            <a:off x="1333309" y="4591776"/>
            <a:ext cx="213058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2400" b="1" dirty="0">
                <a:solidFill>
                  <a:srgbClr val="0575FF"/>
                </a:solidFill>
                <a:latin typeface="+mj-lt"/>
                <a:ea typeface="Calibri"/>
                <a:cs typeface="Calibri"/>
                <a:sym typeface="Calibri"/>
              </a:rPr>
              <a:t>Percentage satisfaction in feature class.</a:t>
            </a:r>
            <a:endParaRPr lang="en-US" sz="2400" dirty="0">
              <a:solidFill>
                <a:srgbClr val="0575FF"/>
              </a:solidFill>
              <a:latin typeface="+mj-lt"/>
              <a:ea typeface="Calibri"/>
              <a:cs typeface="Calibri"/>
              <a:sym typeface="Calibri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5519C565-5701-4DC9-B95A-F7F24AC6640C}"/>
              </a:ext>
            </a:extLst>
          </p:cNvPr>
          <p:cNvSpPr txBox="1"/>
          <p:nvPr/>
        </p:nvSpPr>
        <p:spPr>
          <a:xfrm>
            <a:off x="5822009" y="6045474"/>
            <a:ext cx="76495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Business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737790A3-E36B-440B-B737-655487347929}"/>
              </a:ext>
            </a:extLst>
          </p:cNvPr>
          <p:cNvSpPr txBox="1"/>
          <p:nvPr/>
        </p:nvSpPr>
        <p:spPr>
          <a:xfrm>
            <a:off x="7839696" y="6045474"/>
            <a:ext cx="41549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Eco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D57B6474-B647-4316-BCD6-18EEF84432F0}"/>
              </a:ext>
            </a:extLst>
          </p:cNvPr>
          <p:cNvSpPr txBox="1"/>
          <p:nvPr/>
        </p:nvSpPr>
        <p:spPr>
          <a:xfrm>
            <a:off x="9538640" y="6045474"/>
            <a:ext cx="72648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Eco Plus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DE42E8EC-C105-404D-8DFC-B60061771B18}"/>
              </a:ext>
            </a:extLst>
          </p:cNvPr>
          <p:cNvSpPr txBox="1"/>
          <p:nvPr/>
        </p:nvSpPr>
        <p:spPr>
          <a:xfrm>
            <a:off x="5647667" y="4637832"/>
            <a:ext cx="41229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53.5</a:t>
            </a:r>
            <a:endParaRPr lang="en-US" sz="1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3E676B13-3EE0-4BC7-A345-0FB9B80AED4A}"/>
              </a:ext>
            </a:extLst>
          </p:cNvPr>
          <p:cNvSpPr txBox="1"/>
          <p:nvPr/>
        </p:nvSpPr>
        <p:spPr>
          <a:xfrm>
            <a:off x="6191363" y="5388140"/>
            <a:ext cx="41229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46.5</a:t>
            </a:r>
            <a:endParaRPr lang="en-US" sz="1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39A3D988-6A65-4C6A-923C-C045A157D678}"/>
              </a:ext>
            </a:extLst>
          </p:cNvPr>
          <p:cNvSpPr txBox="1"/>
          <p:nvPr/>
        </p:nvSpPr>
        <p:spPr>
          <a:xfrm>
            <a:off x="7534972" y="4637832"/>
            <a:ext cx="41229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53.4</a:t>
            </a:r>
            <a:endParaRPr lang="en-US" sz="1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4A057A18-E9C1-4A6C-919A-233407463F5E}"/>
              </a:ext>
            </a:extLst>
          </p:cNvPr>
          <p:cNvSpPr txBox="1"/>
          <p:nvPr/>
        </p:nvSpPr>
        <p:spPr>
          <a:xfrm>
            <a:off x="8078668" y="5388140"/>
            <a:ext cx="41229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46.6</a:t>
            </a:r>
            <a:endParaRPr lang="en-US" sz="1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709B36BF-5105-4C61-9941-8BF2CEA0EB32}"/>
              </a:ext>
            </a:extLst>
          </p:cNvPr>
          <p:cNvSpPr txBox="1"/>
          <p:nvPr/>
        </p:nvSpPr>
        <p:spPr>
          <a:xfrm>
            <a:off x="9445841" y="4597534"/>
            <a:ext cx="41229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53.6</a:t>
            </a:r>
            <a:endParaRPr lang="en-US" sz="1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79F1CFCD-8FCB-46C5-BA60-370A13EF5C41}"/>
              </a:ext>
            </a:extLst>
          </p:cNvPr>
          <p:cNvSpPr txBox="1"/>
          <p:nvPr/>
        </p:nvSpPr>
        <p:spPr>
          <a:xfrm>
            <a:off x="9989537" y="5388140"/>
            <a:ext cx="41229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46.4</a:t>
            </a:r>
            <a:endParaRPr lang="en-US" sz="1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FA88CF9-2010-4F84-93FD-8340E33449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13751" y="1084756"/>
            <a:ext cx="2292415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Roboto" pitchFamily="2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Roboto" pitchFamily="2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Roboto" pitchFamily="2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Roboto" pitchFamily="2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Roboto" pitchFamily="2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Roboto" pitchFamily="2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Roboto" pitchFamily="2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Roboto" pitchFamily="2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Roboto" pitchFamily="2" charset="0"/>
              </a:defRPr>
            </a:lvl9pPr>
          </a:lstStyle>
          <a:p>
            <a:pPr eaLnBrk="1" hangingPunct="1"/>
            <a:r>
              <a:rPr lang="en-US" altLang="en-US" sz="1200" dirty="0"/>
              <a:t>Dataset from </a:t>
            </a:r>
            <a:r>
              <a:rPr lang="en-US" altLang="en-US" sz="1200" dirty="0" err="1"/>
              <a:t>Invistico</a:t>
            </a:r>
            <a:r>
              <a:rPr lang="en-US" altLang="en-US" sz="1200" dirty="0"/>
              <a:t> Airlines</a:t>
            </a:r>
          </a:p>
        </p:txBody>
      </p:sp>
    </p:spTree>
    <p:extLst>
      <p:ext uri="{BB962C8B-B14F-4D97-AF65-F5344CB8AC3E}">
        <p14:creationId xmlns:p14="http://schemas.microsoft.com/office/powerpoint/2010/main" val="12286844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accel="20000" decel="6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7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" presetClass="entr" presetSubtype="2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47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2" grpId="0" animBg="1"/>
      <p:bldP spid="15" grpId="0" animBg="1"/>
      <p:bldP spid="50" grpId="0" build="p"/>
      <p:bldP spid="56" grpId="0" animBg="1"/>
      <p:bldP spid="51" grpId="0"/>
      <p:bldP spid="52" grpId="0"/>
      <p:bldP spid="53" grpId="0" animBg="1"/>
      <p:bldP spid="8" grpId="0"/>
      <p:bldP spid="55" grpId="0"/>
      <p:bldP spid="57" grpId="0"/>
      <p:bldP spid="58" grpId="0"/>
      <p:bldP spid="59" grpId="0"/>
      <p:bldP spid="60" grpId="0"/>
      <p:bldP spid="61" grpId="0"/>
      <p:bldP spid="62" grpId="0"/>
      <p:bldP spid="63" grpId="0"/>
      <p:bldP spid="67" grpId="0"/>
      <p:bldP spid="68" grpId="0"/>
      <p:bldP spid="69" grpId="0"/>
      <p:bldP spid="70" grpId="0"/>
      <p:bldP spid="71" grpId="0"/>
      <p:bldP spid="72" grpId="0"/>
      <p:bldP spid="73" grpId="0"/>
      <p:bldP spid="74" grpId="0"/>
      <p:bldP spid="75" grpId="0"/>
      <p:bldP spid="76" grpId="0"/>
      <p:bldP spid="3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36451919-AD71-4E85-8860-C47C4CDE24DB}"/>
              </a:ext>
            </a:extLst>
          </p:cNvPr>
          <p:cNvSpPr/>
          <p:nvPr/>
        </p:nvSpPr>
        <p:spPr>
          <a:xfrm>
            <a:off x="0" y="415964"/>
            <a:ext cx="399358" cy="634824"/>
          </a:xfrm>
          <a:custGeom>
            <a:avLst/>
            <a:gdLst>
              <a:gd name="connsiteX0" fmla="*/ 48129 w 469232"/>
              <a:gd name="connsiteY0" fmla="*/ 0 h 745896"/>
              <a:gd name="connsiteX1" fmla="*/ 168440 w 469232"/>
              <a:gd name="connsiteY1" fmla="*/ 0 h 745896"/>
              <a:gd name="connsiteX2" fmla="*/ 469232 w 469232"/>
              <a:gd name="connsiteY2" fmla="*/ 300792 h 745896"/>
              <a:gd name="connsiteX3" fmla="*/ 469232 w 469232"/>
              <a:gd name="connsiteY3" fmla="*/ 445104 h 745896"/>
              <a:gd name="connsiteX4" fmla="*/ 168440 w 469232"/>
              <a:gd name="connsiteY4" fmla="*/ 745896 h 745896"/>
              <a:gd name="connsiteX5" fmla="*/ 48129 w 469232"/>
              <a:gd name="connsiteY5" fmla="*/ 745896 h 745896"/>
              <a:gd name="connsiteX6" fmla="*/ 0 w 469232"/>
              <a:gd name="connsiteY6" fmla="*/ 741044 h 745896"/>
              <a:gd name="connsiteX7" fmla="*/ 0 w 469232"/>
              <a:gd name="connsiteY7" fmla="*/ 4852 h 745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69232" h="745896">
                <a:moveTo>
                  <a:pt x="48129" y="0"/>
                </a:moveTo>
                <a:lnTo>
                  <a:pt x="168440" y="0"/>
                </a:lnTo>
                <a:cubicBezTo>
                  <a:pt x="334563" y="0"/>
                  <a:pt x="469232" y="134669"/>
                  <a:pt x="469232" y="300792"/>
                </a:cubicBezTo>
                <a:lnTo>
                  <a:pt x="469232" y="445104"/>
                </a:lnTo>
                <a:cubicBezTo>
                  <a:pt x="469232" y="611227"/>
                  <a:pt x="334563" y="745896"/>
                  <a:pt x="168440" y="745896"/>
                </a:cubicBezTo>
                <a:lnTo>
                  <a:pt x="48129" y="745896"/>
                </a:lnTo>
                <a:lnTo>
                  <a:pt x="0" y="741044"/>
                </a:lnTo>
                <a:lnTo>
                  <a:pt x="0" y="4852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B979630-3FB0-4AD7-ABFA-8257E793DEA8}"/>
              </a:ext>
            </a:extLst>
          </p:cNvPr>
          <p:cNvGrpSpPr/>
          <p:nvPr/>
        </p:nvGrpSpPr>
        <p:grpSpPr>
          <a:xfrm>
            <a:off x="145386" y="620214"/>
            <a:ext cx="54293" cy="226325"/>
            <a:chOff x="5494615" y="709925"/>
            <a:chExt cx="96191" cy="400991"/>
          </a:xfrm>
          <a:solidFill>
            <a:schemeClr val="bg2"/>
          </a:solidFill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E578781C-71F0-4B1F-AE8A-44AD6183B7FF}"/>
                </a:ext>
              </a:extLst>
            </p:cNvPr>
            <p:cNvSpPr/>
            <p:nvPr/>
          </p:nvSpPr>
          <p:spPr>
            <a:xfrm>
              <a:off x="5494615" y="709925"/>
              <a:ext cx="96191" cy="9619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E81537EA-EEE9-47AD-A887-B16DF5AA573E}"/>
                </a:ext>
              </a:extLst>
            </p:cNvPr>
            <p:cNvSpPr/>
            <p:nvPr/>
          </p:nvSpPr>
          <p:spPr>
            <a:xfrm>
              <a:off x="5494615" y="862325"/>
              <a:ext cx="96191" cy="9619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9C48F22A-19B0-4818-A567-4BF15209290F}"/>
                </a:ext>
              </a:extLst>
            </p:cNvPr>
            <p:cNvSpPr/>
            <p:nvPr/>
          </p:nvSpPr>
          <p:spPr>
            <a:xfrm>
              <a:off x="5494615" y="1014725"/>
              <a:ext cx="96191" cy="9619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3AA22F4-3082-47F4-B9B5-C82E8F826255}"/>
              </a:ext>
            </a:extLst>
          </p:cNvPr>
          <p:cNvSpPr/>
          <p:nvPr/>
        </p:nvSpPr>
        <p:spPr>
          <a:xfrm>
            <a:off x="11582400" y="6308726"/>
            <a:ext cx="609600" cy="549275"/>
          </a:xfrm>
          <a:custGeom>
            <a:avLst/>
            <a:gdLst>
              <a:gd name="connsiteX0" fmla="*/ 321468 w 609600"/>
              <a:gd name="connsiteY0" fmla="*/ 0 h 549275"/>
              <a:gd name="connsiteX1" fmla="*/ 609600 w 609600"/>
              <a:gd name="connsiteY1" fmla="*/ 0 h 549275"/>
              <a:gd name="connsiteX2" fmla="*/ 609600 w 609600"/>
              <a:gd name="connsiteY2" fmla="*/ 549275 h 549275"/>
              <a:gd name="connsiteX3" fmla="*/ 0 w 609600"/>
              <a:gd name="connsiteY3" fmla="*/ 549275 h 549275"/>
              <a:gd name="connsiteX4" fmla="*/ 0 w 609600"/>
              <a:gd name="connsiteY4" fmla="*/ 321468 h 549275"/>
              <a:gd name="connsiteX5" fmla="*/ 321468 w 609600"/>
              <a:gd name="connsiteY5" fmla="*/ 0 h 549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" h="549275">
                <a:moveTo>
                  <a:pt x="321468" y="0"/>
                </a:moveTo>
                <a:lnTo>
                  <a:pt x="609600" y="0"/>
                </a:lnTo>
                <a:lnTo>
                  <a:pt x="609600" y="549275"/>
                </a:lnTo>
                <a:lnTo>
                  <a:pt x="0" y="549275"/>
                </a:lnTo>
                <a:lnTo>
                  <a:pt x="0" y="321468"/>
                </a:lnTo>
                <a:cubicBezTo>
                  <a:pt x="0" y="143926"/>
                  <a:pt x="143926" y="0"/>
                  <a:pt x="321468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681A5C6-93BB-4EA8-92D8-B3954BA2D9D3}"/>
              </a:ext>
            </a:extLst>
          </p:cNvPr>
          <p:cNvSpPr txBox="1"/>
          <p:nvPr/>
        </p:nvSpPr>
        <p:spPr>
          <a:xfrm>
            <a:off x="638992" y="1617675"/>
            <a:ext cx="10914016" cy="73866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0" algn="just"/>
            <a:r>
              <a:rPr lang="en-US" sz="1400" dirty="0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rPr>
              <a:t>The percentage of </a:t>
            </a:r>
            <a:r>
              <a:rPr lang="en-US" sz="1400" b="1" dirty="0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rPr>
              <a:t>Eco Plus </a:t>
            </a:r>
            <a:r>
              <a:rPr lang="en-US" sz="1400" dirty="0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rPr>
              <a:t>class trips is the </a:t>
            </a:r>
            <a:r>
              <a:rPr lang="en-US" sz="1400" b="1" dirty="0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rPr>
              <a:t>lowest</a:t>
            </a:r>
            <a:r>
              <a:rPr lang="en-US" sz="1400" dirty="0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rPr>
              <a:t> when compared to other classes, as well as the satisfaction level which is still </a:t>
            </a:r>
            <a:r>
              <a:rPr lang="en-US" sz="1400" b="1" dirty="0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rPr>
              <a:t>below the Business and Eco class, </a:t>
            </a:r>
            <a:r>
              <a:rPr lang="en-US" sz="1400" dirty="0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rPr>
              <a:t>therefore we combine </a:t>
            </a:r>
            <a:r>
              <a:rPr lang="en-US" sz="1400" b="1" dirty="0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rPr>
              <a:t>Eco</a:t>
            </a:r>
            <a:r>
              <a:rPr lang="en-US" sz="1400" dirty="0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rPr>
              <a:t> and </a:t>
            </a:r>
            <a:r>
              <a:rPr lang="en-US" sz="1400" b="1" dirty="0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rPr>
              <a:t>Eco Plus</a:t>
            </a:r>
            <a:r>
              <a:rPr lang="en-US" sz="1400" dirty="0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rPr>
              <a:t> into one value in class features called </a:t>
            </a:r>
            <a:r>
              <a:rPr lang="en-US" sz="1400" b="1" dirty="0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rPr>
              <a:t>Eco.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9DFD34F-373F-425E-9605-A2DCFAE410E3}"/>
              </a:ext>
            </a:extLst>
          </p:cNvPr>
          <p:cNvSpPr txBox="1"/>
          <p:nvPr/>
        </p:nvSpPr>
        <p:spPr>
          <a:xfrm>
            <a:off x="11023458" y="594876"/>
            <a:ext cx="111788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b="1" dirty="0" err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path path="circle">
                    <a:fillToRect l="100000" t="100000"/>
                  </a:path>
                </a:gradFill>
                <a:latin typeface="+mj-lt"/>
              </a:rPr>
              <a:t>Abracadata</a:t>
            </a:r>
            <a:endParaRPr lang="en-US" sz="1200" b="1" dirty="0">
              <a:gradFill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path path="circle">
                  <a:fillToRect l="100000" t="100000"/>
                </a:path>
              </a:gradFill>
              <a:latin typeface="+mj-lt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0C286AE-927E-47D9-9A59-264023039F42}"/>
              </a:ext>
            </a:extLst>
          </p:cNvPr>
          <p:cNvSpPr txBox="1"/>
          <p:nvPr/>
        </p:nvSpPr>
        <p:spPr>
          <a:xfrm>
            <a:off x="5023861" y="4248437"/>
            <a:ext cx="16684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800" b="1" dirty="0">
                <a:solidFill>
                  <a:srgbClr val="0575FF"/>
                </a:solidFill>
                <a:latin typeface="Montserrat SemiBold" panose="00000700000000000000" pitchFamily="50" charset="0"/>
                <a:ea typeface="Calibri"/>
                <a:cs typeface="Calibri"/>
                <a:sym typeface="Calibri"/>
              </a:rPr>
              <a:t>MODELLING</a:t>
            </a:r>
            <a:endParaRPr lang="en-ID" dirty="0">
              <a:solidFill>
                <a:srgbClr val="0575FF"/>
              </a:solidFill>
              <a:latin typeface="Montserrat SemiBold" panose="00000700000000000000" pitchFamily="50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263AC6C-B4E9-4261-AF1E-F8F9B7802A21}"/>
              </a:ext>
            </a:extLst>
          </p:cNvPr>
          <p:cNvSpPr txBox="1"/>
          <p:nvPr/>
        </p:nvSpPr>
        <p:spPr>
          <a:xfrm>
            <a:off x="7053731" y="3890331"/>
            <a:ext cx="399405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b="1" dirty="0">
                <a:latin typeface="Montserrat ExtraBold" panose="00000900000000000000" pitchFamily="50" charset="0"/>
              </a:rPr>
              <a:t>Get service that will increase customer satisfaction.</a:t>
            </a:r>
          </a:p>
        </p:txBody>
      </p:sp>
      <p:sp>
        <p:nvSpPr>
          <p:cNvPr id="31" name="Линия">
            <a:extLst>
              <a:ext uri="{FF2B5EF4-FFF2-40B4-BE49-F238E27FC236}">
                <a16:creationId xmlns:a16="http://schemas.microsoft.com/office/drawing/2014/main" id="{C376DAD3-8A90-436E-8BBA-6716C1E7F5BC}"/>
              </a:ext>
            </a:extLst>
          </p:cNvPr>
          <p:cNvSpPr/>
          <p:nvPr/>
        </p:nvSpPr>
        <p:spPr>
          <a:xfrm flipH="1">
            <a:off x="5023861" y="4213497"/>
            <a:ext cx="1668448" cy="341"/>
          </a:xfrm>
          <a:prstGeom prst="line">
            <a:avLst/>
          </a:prstGeom>
          <a:ln w="38100">
            <a:solidFill>
              <a:srgbClr val="C4C6CC"/>
            </a:solidFill>
            <a:miter lim="400000"/>
            <a:headEnd type="triangle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9F0296C8-752B-4C8A-99DA-8D7464776E19}"/>
              </a:ext>
            </a:extLst>
          </p:cNvPr>
          <p:cNvSpPr/>
          <p:nvPr/>
        </p:nvSpPr>
        <p:spPr>
          <a:xfrm>
            <a:off x="644056" y="2983374"/>
            <a:ext cx="4085178" cy="2460929"/>
          </a:xfrm>
          <a:prstGeom prst="roundRect">
            <a:avLst>
              <a:gd name="adj" fmla="val 6842"/>
            </a:avLst>
          </a:prstGeom>
          <a:solidFill>
            <a:schemeClr val="bg2"/>
          </a:solidFill>
          <a:ln>
            <a:noFill/>
          </a:ln>
          <a:effectLst>
            <a:outerShdw blurRad="266700" dist="50800" dir="5400000" algn="ctr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6" name="Chart 4">
            <a:extLst>
              <a:ext uri="{FF2B5EF4-FFF2-40B4-BE49-F238E27FC236}">
                <a16:creationId xmlns:a16="http://schemas.microsoft.com/office/drawing/2014/main" id="{35A7CA16-A65C-4FB2-9237-E70AFF5BCD7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25389361"/>
              </p:ext>
            </p:extLst>
          </p:nvPr>
        </p:nvGraphicFramePr>
        <p:xfrm>
          <a:off x="644057" y="2925861"/>
          <a:ext cx="4085177" cy="23580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9" name="TextBox 38">
            <a:extLst>
              <a:ext uri="{FF2B5EF4-FFF2-40B4-BE49-F238E27FC236}">
                <a16:creationId xmlns:a16="http://schemas.microsoft.com/office/drawing/2014/main" id="{6B4A9A2E-279E-46E6-B08C-24D6D4706539}"/>
              </a:ext>
            </a:extLst>
          </p:cNvPr>
          <p:cNvSpPr txBox="1"/>
          <p:nvPr/>
        </p:nvSpPr>
        <p:spPr>
          <a:xfrm>
            <a:off x="2129659" y="5193091"/>
            <a:ext cx="10519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Eco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06BE220-0BF6-4035-A1EE-9DF4E6E16960}"/>
              </a:ext>
            </a:extLst>
          </p:cNvPr>
          <p:cNvSpPr txBox="1"/>
          <p:nvPr/>
        </p:nvSpPr>
        <p:spPr>
          <a:xfrm>
            <a:off x="1654118" y="3099375"/>
            <a:ext cx="59698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53.6</a:t>
            </a:r>
            <a:endParaRPr lang="en-US" sz="1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4E3B632-E97E-4390-888F-CCA688108FDA}"/>
              </a:ext>
            </a:extLst>
          </p:cNvPr>
          <p:cNvSpPr txBox="1"/>
          <p:nvPr/>
        </p:nvSpPr>
        <p:spPr>
          <a:xfrm>
            <a:off x="2607132" y="4213838"/>
            <a:ext cx="59698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46.4</a:t>
            </a:r>
            <a:endParaRPr lang="en-US" sz="1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5F76FA5-90A3-4EE5-8638-394826BF4C82}"/>
              </a:ext>
            </a:extLst>
          </p:cNvPr>
          <p:cNvSpPr txBox="1"/>
          <p:nvPr/>
        </p:nvSpPr>
        <p:spPr>
          <a:xfrm>
            <a:off x="767594" y="5560304"/>
            <a:ext cx="38381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dk1"/>
                </a:solidFill>
                <a:latin typeface="Montserrat ExtraBold" panose="00000900000000000000" pitchFamily="50" charset="0"/>
                <a:ea typeface="Calibri"/>
                <a:cs typeface="Calibri"/>
                <a:sym typeface="Calibri"/>
              </a:rPr>
              <a:t>Satisfaction rate of Eco Class</a:t>
            </a:r>
            <a:endParaRPr lang="en-US" dirty="0">
              <a:latin typeface="Montserrat ExtraBold" panose="00000900000000000000" pitchFamily="50" charset="0"/>
            </a:endParaRPr>
          </a:p>
        </p:txBody>
      </p:sp>
      <p:sp>
        <p:nvSpPr>
          <p:cNvPr id="28" name="Text Placeholder 49">
            <a:extLst>
              <a:ext uri="{FF2B5EF4-FFF2-40B4-BE49-F238E27FC236}">
                <a16:creationId xmlns:a16="http://schemas.microsoft.com/office/drawing/2014/main" id="{65E37C92-A413-420C-9712-064D8739E3F4}"/>
              </a:ext>
            </a:extLst>
          </p:cNvPr>
          <p:cNvSpPr txBox="1">
            <a:spLocks/>
          </p:cNvSpPr>
          <p:nvPr/>
        </p:nvSpPr>
        <p:spPr>
          <a:xfrm>
            <a:off x="644056" y="536340"/>
            <a:ext cx="5897562" cy="511813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b="1" dirty="0">
                <a:latin typeface="+mj-lt"/>
              </a:rPr>
              <a:t>ECO Class Optimalization</a:t>
            </a:r>
          </a:p>
        </p:txBody>
      </p:sp>
    </p:spTree>
    <p:extLst>
      <p:ext uri="{BB962C8B-B14F-4D97-AF65-F5344CB8AC3E}">
        <p14:creationId xmlns:p14="http://schemas.microsoft.com/office/powerpoint/2010/main" val="3551439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accel="20000" decel="6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7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" presetClass="entr" presetSubtype="8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10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10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5" grpId="0" animBg="1"/>
      <p:bldP spid="18" grpId="0"/>
      <p:bldP spid="13" grpId="0"/>
      <p:bldP spid="23" grpId="0"/>
      <p:bldP spid="30" grpId="0"/>
      <p:bldP spid="31" grpId="0" animBg="1"/>
      <p:bldP spid="35" grpId="0" animBg="1"/>
      <p:bldP spid="39" grpId="0"/>
      <p:bldP spid="44" grpId="0"/>
      <p:bldP spid="45" grpId="0"/>
      <p:bldP spid="47" grpId="0"/>
      <p:bldP spid="28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Rectangle: Rounded Corners 120">
            <a:extLst>
              <a:ext uri="{FF2B5EF4-FFF2-40B4-BE49-F238E27FC236}">
                <a16:creationId xmlns:a16="http://schemas.microsoft.com/office/drawing/2014/main" id="{1DB7DD35-134B-4847-9E66-CB7D034BA4E5}"/>
              </a:ext>
            </a:extLst>
          </p:cNvPr>
          <p:cNvSpPr/>
          <p:nvPr/>
        </p:nvSpPr>
        <p:spPr>
          <a:xfrm>
            <a:off x="304801" y="1140391"/>
            <a:ext cx="5593956" cy="5532258"/>
          </a:xfrm>
          <a:prstGeom prst="roundRect">
            <a:avLst>
              <a:gd name="adj" fmla="val 6842"/>
            </a:avLst>
          </a:prstGeom>
          <a:solidFill>
            <a:schemeClr val="bg2"/>
          </a:solidFill>
          <a:ln>
            <a:noFill/>
          </a:ln>
          <a:effectLst>
            <a:outerShdw blurRad="266700" dist="50800" dir="5400000" algn="ctr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Rectangle: Rounded Corners 119">
            <a:extLst>
              <a:ext uri="{FF2B5EF4-FFF2-40B4-BE49-F238E27FC236}">
                <a16:creationId xmlns:a16="http://schemas.microsoft.com/office/drawing/2014/main" id="{DA4DE09E-5E25-4328-A67F-29A85F217DAF}"/>
              </a:ext>
            </a:extLst>
          </p:cNvPr>
          <p:cNvSpPr/>
          <p:nvPr/>
        </p:nvSpPr>
        <p:spPr>
          <a:xfrm>
            <a:off x="6293244" y="2335888"/>
            <a:ext cx="5593956" cy="3071901"/>
          </a:xfrm>
          <a:prstGeom prst="roundRect">
            <a:avLst>
              <a:gd name="adj" fmla="val 6842"/>
            </a:avLst>
          </a:prstGeom>
          <a:solidFill>
            <a:schemeClr val="bg2"/>
          </a:solidFill>
          <a:ln>
            <a:noFill/>
          </a:ln>
          <a:effectLst>
            <a:outerShdw blurRad="266700" dist="50800" dir="5400000" algn="ctr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Freeform: Shape 61">
            <a:extLst>
              <a:ext uri="{FF2B5EF4-FFF2-40B4-BE49-F238E27FC236}">
                <a16:creationId xmlns:a16="http://schemas.microsoft.com/office/drawing/2014/main" id="{3EB19B63-0390-4EBB-A282-6C0ED8AAD0BB}"/>
              </a:ext>
            </a:extLst>
          </p:cNvPr>
          <p:cNvSpPr/>
          <p:nvPr/>
        </p:nvSpPr>
        <p:spPr>
          <a:xfrm>
            <a:off x="6293244" y="326244"/>
            <a:ext cx="6862435" cy="1559175"/>
          </a:xfrm>
          <a:custGeom>
            <a:avLst/>
            <a:gdLst>
              <a:gd name="connsiteX0" fmla="*/ 0 w 6862435"/>
              <a:gd name="connsiteY0" fmla="*/ 0 h 2020710"/>
              <a:gd name="connsiteX1" fmla="*/ 6862435 w 6862435"/>
              <a:gd name="connsiteY1" fmla="*/ 0 h 2020710"/>
              <a:gd name="connsiteX2" fmla="*/ 6862435 w 6862435"/>
              <a:gd name="connsiteY2" fmla="*/ 2020710 h 2020710"/>
              <a:gd name="connsiteX3" fmla="*/ 656008 w 6862435"/>
              <a:gd name="connsiteY3" fmla="*/ 2020710 h 2020710"/>
              <a:gd name="connsiteX4" fmla="*/ 0 w 6862435"/>
              <a:gd name="connsiteY4" fmla="*/ 1364702 h 2020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62435" h="2020710">
                <a:moveTo>
                  <a:pt x="0" y="0"/>
                </a:moveTo>
                <a:lnTo>
                  <a:pt x="6862435" y="0"/>
                </a:lnTo>
                <a:lnTo>
                  <a:pt x="6862435" y="2020710"/>
                </a:lnTo>
                <a:lnTo>
                  <a:pt x="656008" y="2020710"/>
                </a:lnTo>
                <a:cubicBezTo>
                  <a:pt x="293705" y="2020710"/>
                  <a:pt x="0" y="1727005"/>
                  <a:pt x="0" y="1364702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39000"/>
                </a:schemeClr>
              </a:gs>
              <a:gs pos="100000">
                <a:schemeClr val="accent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6A9C29EA-43A9-4EAE-948D-65B682C7425C}"/>
              </a:ext>
            </a:extLst>
          </p:cNvPr>
          <p:cNvSpPr/>
          <p:nvPr/>
        </p:nvSpPr>
        <p:spPr>
          <a:xfrm>
            <a:off x="0" y="415964"/>
            <a:ext cx="399358" cy="634824"/>
          </a:xfrm>
          <a:custGeom>
            <a:avLst/>
            <a:gdLst>
              <a:gd name="connsiteX0" fmla="*/ 48129 w 469232"/>
              <a:gd name="connsiteY0" fmla="*/ 0 h 745896"/>
              <a:gd name="connsiteX1" fmla="*/ 168440 w 469232"/>
              <a:gd name="connsiteY1" fmla="*/ 0 h 745896"/>
              <a:gd name="connsiteX2" fmla="*/ 469232 w 469232"/>
              <a:gd name="connsiteY2" fmla="*/ 300792 h 745896"/>
              <a:gd name="connsiteX3" fmla="*/ 469232 w 469232"/>
              <a:gd name="connsiteY3" fmla="*/ 445104 h 745896"/>
              <a:gd name="connsiteX4" fmla="*/ 168440 w 469232"/>
              <a:gd name="connsiteY4" fmla="*/ 745896 h 745896"/>
              <a:gd name="connsiteX5" fmla="*/ 48129 w 469232"/>
              <a:gd name="connsiteY5" fmla="*/ 745896 h 745896"/>
              <a:gd name="connsiteX6" fmla="*/ 0 w 469232"/>
              <a:gd name="connsiteY6" fmla="*/ 741044 h 745896"/>
              <a:gd name="connsiteX7" fmla="*/ 0 w 469232"/>
              <a:gd name="connsiteY7" fmla="*/ 4852 h 745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69232" h="745896">
                <a:moveTo>
                  <a:pt x="48129" y="0"/>
                </a:moveTo>
                <a:lnTo>
                  <a:pt x="168440" y="0"/>
                </a:lnTo>
                <a:cubicBezTo>
                  <a:pt x="334563" y="0"/>
                  <a:pt x="469232" y="134669"/>
                  <a:pt x="469232" y="300792"/>
                </a:cubicBezTo>
                <a:lnTo>
                  <a:pt x="469232" y="445104"/>
                </a:lnTo>
                <a:cubicBezTo>
                  <a:pt x="469232" y="611227"/>
                  <a:pt x="334563" y="745896"/>
                  <a:pt x="168440" y="745896"/>
                </a:cubicBezTo>
                <a:lnTo>
                  <a:pt x="48129" y="745896"/>
                </a:lnTo>
                <a:lnTo>
                  <a:pt x="0" y="741044"/>
                </a:lnTo>
                <a:lnTo>
                  <a:pt x="0" y="4852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34131DF-D48A-4F97-9D3D-2BAE96627B73}"/>
              </a:ext>
            </a:extLst>
          </p:cNvPr>
          <p:cNvGrpSpPr/>
          <p:nvPr/>
        </p:nvGrpSpPr>
        <p:grpSpPr>
          <a:xfrm>
            <a:off x="145386" y="620214"/>
            <a:ext cx="54293" cy="226325"/>
            <a:chOff x="5494615" y="709925"/>
            <a:chExt cx="96191" cy="400991"/>
          </a:xfrm>
          <a:solidFill>
            <a:schemeClr val="bg2"/>
          </a:solidFill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F5A31E40-33C4-4B0C-AA8F-9D8596AB7A40}"/>
                </a:ext>
              </a:extLst>
            </p:cNvPr>
            <p:cNvSpPr/>
            <p:nvPr/>
          </p:nvSpPr>
          <p:spPr>
            <a:xfrm>
              <a:off x="5494615" y="709925"/>
              <a:ext cx="96191" cy="9619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398D0C41-D3D7-41B3-BEC2-8821800D8668}"/>
                </a:ext>
              </a:extLst>
            </p:cNvPr>
            <p:cNvSpPr/>
            <p:nvPr/>
          </p:nvSpPr>
          <p:spPr>
            <a:xfrm>
              <a:off x="5494615" y="862325"/>
              <a:ext cx="96191" cy="9619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21DD93E2-24F6-4058-A17B-74DF451BFBF0}"/>
                </a:ext>
              </a:extLst>
            </p:cNvPr>
            <p:cNvSpPr/>
            <p:nvPr/>
          </p:nvSpPr>
          <p:spPr>
            <a:xfrm>
              <a:off x="5494615" y="1014725"/>
              <a:ext cx="96191" cy="9619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90DE22E9-3BD5-480B-A622-B4291C821497}"/>
              </a:ext>
            </a:extLst>
          </p:cNvPr>
          <p:cNvSpPr/>
          <p:nvPr/>
        </p:nvSpPr>
        <p:spPr>
          <a:xfrm>
            <a:off x="11582400" y="6308726"/>
            <a:ext cx="609600" cy="549275"/>
          </a:xfrm>
          <a:custGeom>
            <a:avLst/>
            <a:gdLst>
              <a:gd name="connsiteX0" fmla="*/ 321468 w 609600"/>
              <a:gd name="connsiteY0" fmla="*/ 0 h 549275"/>
              <a:gd name="connsiteX1" fmla="*/ 609600 w 609600"/>
              <a:gd name="connsiteY1" fmla="*/ 0 h 549275"/>
              <a:gd name="connsiteX2" fmla="*/ 609600 w 609600"/>
              <a:gd name="connsiteY2" fmla="*/ 549275 h 549275"/>
              <a:gd name="connsiteX3" fmla="*/ 0 w 609600"/>
              <a:gd name="connsiteY3" fmla="*/ 549275 h 549275"/>
              <a:gd name="connsiteX4" fmla="*/ 0 w 609600"/>
              <a:gd name="connsiteY4" fmla="*/ 321468 h 549275"/>
              <a:gd name="connsiteX5" fmla="*/ 321468 w 609600"/>
              <a:gd name="connsiteY5" fmla="*/ 0 h 549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" h="549275">
                <a:moveTo>
                  <a:pt x="321468" y="0"/>
                </a:moveTo>
                <a:lnTo>
                  <a:pt x="609600" y="0"/>
                </a:lnTo>
                <a:lnTo>
                  <a:pt x="609600" y="549275"/>
                </a:lnTo>
                <a:lnTo>
                  <a:pt x="0" y="549275"/>
                </a:lnTo>
                <a:lnTo>
                  <a:pt x="0" y="321468"/>
                </a:lnTo>
                <a:cubicBezTo>
                  <a:pt x="0" y="143926"/>
                  <a:pt x="143926" y="0"/>
                  <a:pt x="321468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26B05729-7FED-410C-9EDE-59A30155F23C}"/>
              </a:ext>
            </a:extLst>
          </p:cNvPr>
          <p:cNvSpPr txBox="1"/>
          <p:nvPr/>
        </p:nvSpPr>
        <p:spPr>
          <a:xfrm>
            <a:off x="1248873" y="3750702"/>
            <a:ext cx="36877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chemeClr val="accent1"/>
                </a:solidFill>
                <a:latin typeface="+mj-lt"/>
              </a:rPr>
              <a:t>HyperParameter Tuning</a:t>
            </a:r>
            <a:endParaRPr lang="en-ID" sz="2000" b="1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DD748411-D73C-4124-9039-D5C432AF31A3}"/>
              </a:ext>
            </a:extLst>
          </p:cNvPr>
          <p:cNvSpPr txBox="1"/>
          <p:nvPr/>
        </p:nvSpPr>
        <p:spPr>
          <a:xfrm>
            <a:off x="6359005" y="781860"/>
            <a:ext cx="57287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/>
            <a:r>
              <a:rPr lang="en-US" sz="1200" dirty="0">
                <a:solidFill>
                  <a:schemeClr val="bg1"/>
                </a:solidFill>
              </a:rPr>
              <a:t>To determine the right model, we have done pre-modelling based on five models namely Logistic Regression, Decision Tree, </a:t>
            </a:r>
            <a:r>
              <a:rPr lang="en-US" sz="1200" dirty="0" err="1">
                <a:solidFill>
                  <a:schemeClr val="bg1"/>
                </a:solidFill>
              </a:rPr>
              <a:t>XGBoost</a:t>
            </a:r>
            <a:r>
              <a:rPr lang="en-US" sz="1200" dirty="0">
                <a:solidFill>
                  <a:schemeClr val="bg1"/>
                </a:solidFill>
              </a:rPr>
              <a:t>, AdaBoost and Random Forest. From this model, we choose to use logistic regression because it is simple and easy to use for business.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BDB7BE3-68D0-4C9C-8B5F-0F51E3714AA4}"/>
              </a:ext>
            </a:extLst>
          </p:cNvPr>
          <p:cNvGrpSpPr/>
          <p:nvPr/>
        </p:nvGrpSpPr>
        <p:grpSpPr>
          <a:xfrm>
            <a:off x="492771" y="1452381"/>
            <a:ext cx="5199967" cy="1970988"/>
            <a:chOff x="399358" y="1370100"/>
            <a:chExt cx="5199967" cy="2506959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69862EE5-9338-412E-B221-F28E1DC00F5B}"/>
                </a:ext>
              </a:extLst>
            </p:cNvPr>
            <p:cNvSpPr/>
            <p:nvPr/>
          </p:nvSpPr>
          <p:spPr>
            <a:xfrm>
              <a:off x="399358" y="2226534"/>
              <a:ext cx="5199967" cy="404324"/>
            </a:xfrm>
            <a:prstGeom prst="rect">
              <a:avLst/>
            </a:prstGeom>
            <a:solidFill>
              <a:schemeClr val="bg2">
                <a:lumMod val="85000"/>
                <a:alpha val="20000"/>
              </a:schemeClr>
            </a:solidFill>
            <a:ln>
              <a:solidFill>
                <a:schemeClr val="bg2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6876251-CBF9-4351-98BC-5D7B6109CC12}"/>
                </a:ext>
              </a:extLst>
            </p:cNvPr>
            <p:cNvSpPr/>
            <p:nvPr/>
          </p:nvSpPr>
          <p:spPr>
            <a:xfrm>
              <a:off x="399358" y="3043796"/>
              <a:ext cx="5199967" cy="404324"/>
            </a:xfrm>
            <a:prstGeom prst="rect">
              <a:avLst/>
            </a:prstGeom>
            <a:solidFill>
              <a:schemeClr val="bg2">
                <a:lumMod val="85000"/>
                <a:alpha val="20000"/>
              </a:schemeClr>
            </a:solidFill>
            <a:ln>
              <a:solidFill>
                <a:schemeClr val="bg2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DAE6D3BF-2DE8-43EB-AB44-0F98DED911BD}"/>
                </a:ext>
              </a:extLst>
            </p:cNvPr>
            <p:cNvSpPr/>
            <p:nvPr/>
          </p:nvSpPr>
          <p:spPr>
            <a:xfrm>
              <a:off x="399358" y="1378699"/>
              <a:ext cx="5199967" cy="399833"/>
            </a:xfrm>
            <a:prstGeom prst="rect">
              <a:avLst/>
            </a:prstGeom>
            <a:solidFill>
              <a:schemeClr val="bg2">
                <a:lumMod val="85000"/>
                <a:alpha val="20000"/>
              </a:schemeClr>
            </a:solidFill>
            <a:ln>
              <a:solidFill>
                <a:schemeClr val="bg2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 400">
              <a:extLst>
                <a:ext uri="{FF2B5EF4-FFF2-40B4-BE49-F238E27FC236}">
                  <a16:creationId xmlns:a16="http://schemas.microsoft.com/office/drawing/2014/main" id="{F9A0E7C7-170A-409C-8E0D-258FA96DFC3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302804" y="1482012"/>
              <a:ext cx="399833" cy="193209"/>
            </a:xfrm>
            <a:custGeom>
              <a:avLst/>
              <a:gdLst>
                <a:gd name="T0" fmla="*/ 2196 w 4392"/>
                <a:gd name="T1" fmla="*/ 2104 h 2104"/>
                <a:gd name="T2" fmla="*/ 4392 w 4392"/>
                <a:gd name="T3" fmla="*/ 1089 h 2104"/>
                <a:gd name="T4" fmla="*/ 4392 w 4392"/>
                <a:gd name="T5" fmla="*/ 0 h 2104"/>
                <a:gd name="T6" fmla="*/ 0 w 4392"/>
                <a:gd name="T7" fmla="*/ 0 h 2104"/>
                <a:gd name="T8" fmla="*/ 0 w 4392"/>
                <a:gd name="T9" fmla="*/ 1089 h 2104"/>
                <a:gd name="T10" fmla="*/ 2196 w 4392"/>
                <a:gd name="T11" fmla="*/ 2104 h 2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92" h="2104">
                  <a:moveTo>
                    <a:pt x="2196" y="2104"/>
                  </a:moveTo>
                  <a:cubicBezTo>
                    <a:pt x="3165" y="2104"/>
                    <a:pt x="4002" y="1689"/>
                    <a:pt x="4392" y="1089"/>
                  </a:cubicBezTo>
                  <a:cubicBezTo>
                    <a:pt x="4392" y="0"/>
                    <a:pt x="4392" y="0"/>
                    <a:pt x="439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089"/>
                    <a:pt x="0" y="1089"/>
                    <a:pt x="0" y="1089"/>
                  </a:cubicBezTo>
                  <a:cubicBezTo>
                    <a:pt x="390" y="1689"/>
                    <a:pt x="1227" y="2104"/>
                    <a:pt x="2196" y="21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3"/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400">
              <a:extLst>
                <a:ext uri="{FF2B5EF4-FFF2-40B4-BE49-F238E27FC236}">
                  <a16:creationId xmlns:a16="http://schemas.microsoft.com/office/drawing/2014/main" id="{F2825EFD-B03C-47B5-A723-21DD2A82C3D1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296047" y="1482012"/>
              <a:ext cx="399832" cy="193209"/>
            </a:xfrm>
            <a:custGeom>
              <a:avLst/>
              <a:gdLst>
                <a:gd name="T0" fmla="*/ 2196 w 4392"/>
                <a:gd name="T1" fmla="*/ 2104 h 2104"/>
                <a:gd name="T2" fmla="*/ 4392 w 4392"/>
                <a:gd name="T3" fmla="*/ 1089 h 2104"/>
                <a:gd name="T4" fmla="*/ 4392 w 4392"/>
                <a:gd name="T5" fmla="*/ 0 h 2104"/>
                <a:gd name="T6" fmla="*/ 0 w 4392"/>
                <a:gd name="T7" fmla="*/ 0 h 2104"/>
                <a:gd name="T8" fmla="*/ 0 w 4392"/>
                <a:gd name="T9" fmla="*/ 1089 h 2104"/>
                <a:gd name="T10" fmla="*/ 2196 w 4392"/>
                <a:gd name="T11" fmla="*/ 2104 h 2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92" h="2104">
                  <a:moveTo>
                    <a:pt x="2196" y="2104"/>
                  </a:moveTo>
                  <a:cubicBezTo>
                    <a:pt x="3165" y="2104"/>
                    <a:pt x="4002" y="1689"/>
                    <a:pt x="4392" y="1089"/>
                  </a:cubicBezTo>
                  <a:cubicBezTo>
                    <a:pt x="4392" y="0"/>
                    <a:pt x="4392" y="0"/>
                    <a:pt x="439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089"/>
                    <a:pt x="0" y="1089"/>
                    <a:pt x="0" y="1089"/>
                  </a:cubicBezTo>
                  <a:cubicBezTo>
                    <a:pt x="390" y="1689"/>
                    <a:pt x="1227" y="2104"/>
                    <a:pt x="2196" y="21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3"/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B0A9606-5108-4903-AA8C-1FA6032B7928}"/>
                </a:ext>
              </a:extLst>
            </p:cNvPr>
            <p:cNvSpPr txBox="1"/>
            <p:nvPr/>
          </p:nvSpPr>
          <p:spPr>
            <a:xfrm>
              <a:off x="846311" y="1370100"/>
              <a:ext cx="1197593" cy="3407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200" b="1" dirty="0"/>
                <a:t>Model</a:t>
              </a:r>
              <a:endParaRPr lang="en-US" sz="1200" b="1" dirty="0"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46C7BD5-6FD0-461C-9DDC-9E74199B73E9}"/>
                </a:ext>
              </a:extLst>
            </p:cNvPr>
            <p:cNvSpPr txBox="1"/>
            <p:nvPr/>
          </p:nvSpPr>
          <p:spPr>
            <a:xfrm>
              <a:off x="846311" y="1781381"/>
              <a:ext cx="14734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200" dirty="0"/>
                <a:t>Random Forest</a:t>
              </a:r>
              <a:endParaRPr lang="en-US" sz="1200" dirty="0"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68996108-7C60-42BA-9A02-56CDE3C20EDE}"/>
                </a:ext>
              </a:extLst>
            </p:cNvPr>
            <p:cNvSpPr txBox="1"/>
            <p:nvPr/>
          </p:nvSpPr>
          <p:spPr>
            <a:xfrm>
              <a:off x="846311" y="2169740"/>
              <a:ext cx="157235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200" dirty="0"/>
                <a:t>Logistic Regression</a:t>
              </a:r>
              <a:endParaRPr lang="en-US" sz="1200" dirty="0"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8AE774E-7674-4AEF-A704-8F435402AE0A}"/>
                </a:ext>
              </a:extLst>
            </p:cNvPr>
            <p:cNvSpPr txBox="1"/>
            <p:nvPr/>
          </p:nvSpPr>
          <p:spPr>
            <a:xfrm>
              <a:off x="846311" y="2613854"/>
              <a:ext cx="1197593" cy="3407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200" dirty="0" err="1"/>
                <a:t>XGBoost</a:t>
              </a:r>
              <a:endParaRPr lang="en-US" sz="1200" dirty="0"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4C9AED2-4470-4530-B919-4022E3BFDF0F}"/>
                </a:ext>
              </a:extLst>
            </p:cNvPr>
            <p:cNvSpPr txBox="1"/>
            <p:nvPr/>
          </p:nvSpPr>
          <p:spPr>
            <a:xfrm>
              <a:off x="846311" y="3043796"/>
              <a:ext cx="1197593" cy="3407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200" dirty="0"/>
                <a:t>AdaBoost</a:t>
              </a:r>
              <a:endParaRPr lang="en-US" sz="1200" dirty="0"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62A9EC6F-DC7E-4DC7-A3C7-5DB112F2A028}"/>
                </a:ext>
              </a:extLst>
            </p:cNvPr>
            <p:cNvSpPr txBox="1"/>
            <p:nvPr/>
          </p:nvSpPr>
          <p:spPr>
            <a:xfrm>
              <a:off x="846311" y="3446442"/>
              <a:ext cx="1197593" cy="3407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200" dirty="0"/>
                <a:t>Decision Tree</a:t>
              </a:r>
              <a:endParaRPr lang="en-US" sz="1200" dirty="0"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625FD6D5-A3B5-40EF-9493-398D5F5C04D0}"/>
                </a:ext>
              </a:extLst>
            </p:cNvPr>
            <p:cNvSpPr txBox="1"/>
            <p:nvPr/>
          </p:nvSpPr>
          <p:spPr>
            <a:xfrm>
              <a:off x="2977977" y="1370100"/>
              <a:ext cx="1197593" cy="3407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200" b="1" dirty="0"/>
                <a:t>Accuracy</a:t>
              </a:r>
              <a:endParaRPr lang="en-US" sz="1200" b="1" dirty="0"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DFCD71C5-639F-4335-8C77-B3C09DCA7B04}"/>
                </a:ext>
              </a:extLst>
            </p:cNvPr>
            <p:cNvSpPr txBox="1"/>
            <p:nvPr/>
          </p:nvSpPr>
          <p:spPr>
            <a:xfrm>
              <a:off x="2977977" y="1781381"/>
              <a:ext cx="1197593" cy="4306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200" dirty="0"/>
                <a:t>0.99</a:t>
              </a:r>
              <a:endParaRPr lang="en-US" sz="1200" dirty="0"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E4E3E7DD-1E0E-4FCA-A8D4-05C1EA9CDEC9}"/>
                </a:ext>
              </a:extLst>
            </p:cNvPr>
            <p:cNvSpPr txBox="1"/>
            <p:nvPr/>
          </p:nvSpPr>
          <p:spPr>
            <a:xfrm>
              <a:off x="2977977" y="2169740"/>
              <a:ext cx="1197593" cy="4306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200" dirty="0"/>
                <a:t>0.86</a:t>
              </a:r>
              <a:endParaRPr lang="en-US" sz="1200" dirty="0"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C496B95-B444-4DA2-9253-6950C9C04766}"/>
                </a:ext>
              </a:extLst>
            </p:cNvPr>
            <p:cNvSpPr txBox="1"/>
            <p:nvPr/>
          </p:nvSpPr>
          <p:spPr>
            <a:xfrm>
              <a:off x="2977977" y="2613855"/>
              <a:ext cx="1197593" cy="7829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200" dirty="0"/>
                <a:t>0.93</a:t>
              </a:r>
              <a:endParaRPr lang="en-US" sz="1200" dirty="0">
                <a:ea typeface="Open Sans" panose="020B0606030504020204" pitchFamily="34" charset="0"/>
                <a:cs typeface="Open Sans" panose="020B0606030504020204" pitchFamily="34" charset="0"/>
              </a:endParaRPr>
            </a:p>
            <a:p>
              <a:pPr>
                <a:lnSpc>
                  <a:spcPct val="150000"/>
                </a:lnSpc>
              </a:pPr>
              <a:endParaRPr lang="en-US" sz="1200" dirty="0"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E5A2167-26B3-42B4-A1A5-6C1E2189A53A}"/>
                </a:ext>
              </a:extLst>
            </p:cNvPr>
            <p:cNvSpPr txBox="1"/>
            <p:nvPr/>
          </p:nvSpPr>
          <p:spPr>
            <a:xfrm>
              <a:off x="2977977" y="3043796"/>
              <a:ext cx="1197593" cy="4306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200" dirty="0"/>
                <a:t>0.9</a:t>
              </a:r>
              <a:endParaRPr lang="en-US" sz="1200" dirty="0"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F2ECB61-0AEF-4300-89BF-A303D7BD43D8}"/>
                </a:ext>
              </a:extLst>
            </p:cNvPr>
            <p:cNvSpPr txBox="1"/>
            <p:nvPr/>
          </p:nvSpPr>
          <p:spPr>
            <a:xfrm>
              <a:off x="2977977" y="3446442"/>
              <a:ext cx="1197593" cy="4306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200" dirty="0"/>
                <a:t>0.91</a:t>
              </a:r>
              <a:endParaRPr lang="en-US" sz="1200" dirty="0"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6A1AF991-683F-4287-B57F-C74BAD76F52E}"/>
                </a:ext>
              </a:extLst>
            </p:cNvPr>
            <p:cNvSpPr txBox="1"/>
            <p:nvPr/>
          </p:nvSpPr>
          <p:spPr>
            <a:xfrm>
              <a:off x="4216918" y="1370100"/>
              <a:ext cx="1197593" cy="3407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200" b="1" dirty="0"/>
                <a:t>Precision</a:t>
              </a:r>
              <a:endParaRPr lang="en-US" sz="1200" b="1" dirty="0"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7693B531-6C44-466A-A7C3-096F48586234}"/>
                </a:ext>
              </a:extLst>
            </p:cNvPr>
            <p:cNvSpPr txBox="1"/>
            <p:nvPr/>
          </p:nvSpPr>
          <p:spPr>
            <a:xfrm>
              <a:off x="4216918" y="1781381"/>
              <a:ext cx="1197593" cy="4306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200" dirty="0"/>
                <a:t>0.93</a:t>
              </a:r>
              <a:endParaRPr lang="en-US" sz="1200" dirty="0"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0E086709-560C-4920-A672-784F2A5CF941}"/>
                </a:ext>
              </a:extLst>
            </p:cNvPr>
            <p:cNvSpPr txBox="1"/>
            <p:nvPr/>
          </p:nvSpPr>
          <p:spPr>
            <a:xfrm>
              <a:off x="4216918" y="2169740"/>
              <a:ext cx="1197593" cy="3407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200" dirty="0"/>
                <a:t>0.83</a:t>
              </a:r>
              <a:endParaRPr lang="en-US" sz="1200" dirty="0"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D1ED7D1F-8EB0-4C42-A955-5D18647D8426}"/>
                </a:ext>
              </a:extLst>
            </p:cNvPr>
            <p:cNvSpPr txBox="1"/>
            <p:nvPr/>
          </p:nvSpPr>
          <p:spPr>
            <a:xfrm>
              <a:off x="4216918" y="2613855"/>
              <a:ext cx="1197593" cy="4306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200" dirty="0"/>
                <a:t>0.94</a:t>
              </a:r>
              <a:endParaRPr lang="en-US" sz="1200" dirty="0"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BDC01091-05BC-48F6-8D9C-5E676CC7CB40}"/>
                </a:ext>
              </a:extLst>
            </p:cNvPr>
            <p:cNvSpPr txBox="1"/>
            <p:nvPr/>
          </p:nvSpPr>
          <p:spPr>
            <a:xfrm>
              <a:off x="4216918" y="3043796"/>
              <a:ext cx="1197593" cy="4306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200" dirty="0"/>
                <a:t>0.89</a:t>
              </a:r>
              <a:endParaRPr lang="en-US" sz="1200" dirty="0"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73BC2815-252C-4DB5-AED4-AE49263B2F71}"/>
                </a:ext>
              </a:extLst>
            </p:cNvPr>
            <p:cNvSpPr txBox="1"/>
            <p:nvPr/>
          </p:nvSpPr>
          <p:spPr>
            <a:xfrm>
              <a:off x="4216918" y="3446442"/>
              <a:ext cx="1197593" cy="4306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200" dirty="0"/>
                <a:t>0.91</a:t>
              </a:r>
              <a:endParaRPr lang="en-US" sz="1200" dirty="0"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19EFD49E-961E-4474-862A-1606282E7FAA}"/>
              </a:ext>
            </a:extLst>
          </p:cNvPr>
          <p:cNvGrpSpPr/>
          <p:nvPr/>
        </p:nvGrpSpPr>
        <p:grpSpPr>
          <a:xfrm>
            <a:off x="492771" y="4481286"/>
            <a:ext cx="5199967" cy="1970988"/>
            <a:chOff x="399358" y="1370100"/>
            <a:chExt cx="5199967" cy="2506959"/>
          </a:xfrm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9B63C521-A2B2-40C9-8709-72379987C13B}"/>
                </a:ext>
              </a:extLst>
            </p:cNvPr>
            <p:cNvSpPr/>
            <p:nvPr/>
          </p:nvSpPr>
          <p:spPr>
            <a:xfrm>
              <a:off x="399358" y="2226534"/>
              <a:ext cx="5199967" cy="404324"/>
            </a:xfrm>
            <a:prstGeom prst="rect">
              <a:avLst/>
            </a:prstGeom>
            <a:solidFill>
              <a:schemeClr val="bg2">
                <a:lumMod val="85000"/>
                <a:alpha val="20000"/>
              </a:schemeClr>
            </a:solidFill>
            <a:ln>
              <a:solidFill>
                <a:schemeClr val="bg2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E3F8A709-9A23-4892-88AB-D34F29E2DA2F}"/>
                </a:ext>
              </a:extLst>
            </p:cNvPr>
            <p:cNvSpPr/>
            <p:nvPr/>
          </p:nvSpPr>
          <p:spPr>
            <a:xfrm>
              <a:off x="399358" y="3043796"/>
              <a:ext cx="5199967" cy="404324"/>
            </a:xfrm>
            <a:prstGeom prst="rect">
              <a:avLst/>
            </a:prstGeom>
            <a:solidFill>
              <a:schemeClr val="bg2">
                <a:lumMod val="85000"/>
                <a:alpha val="20000"/>
              </a:schemeClr>
            </a:solidFill>
            <a:ln>
              <a:solidFill>
                <a:schemeClr val="bg2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9B7B2966-1128-4216-973D-104050209E3F}"/>
                </a:ext>
              </a:extLst>
            </p:cNvPr>
            <p:cNvSpPr/>
            <p:nvPr/>
          </p:nvSpPr>
          <p:spPr>
            <a:xfrm>
              <a:off x="399358" y="1378699"/>
              <a:ext cx="5199967" cy="399833"/>
            </a:xfrm>
            <a:prstGeom prst="rect">
              <a:avLst/>
            </a:prstGeom>
            <a:solidFill>
              <a:schemeClr val="bg2">
                <a:lumMod val="85000"/>
                <a:alpha val="20000"/>
              </a:schemeClr>
            </a:solidFill>
            <a:ln>
              <a:solidFill>
                <a:schemeClr val="bg2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Freeform 400">
              <a:extLst>
                <a:ext uri="{FF2B5EF4-FFF2-40B4-BE49-F238E27FC236}">
                  <a16:creationId xmlns:a16="http://schemas.microsoft.com/office/drawing/2014/main" id="{BE115898-8F55-4978-ADFD-9658DAFEAC0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302804" y="1482012"/>
              <a:ext cx="399833" cy="193209"/>
            </a:xfrm>
            <a:custGeom>
              <a:avLst/>
              <a:gdLst>
                <a:gd name="T0" fmla="*/ 2196 w 4392"/>
                <a:gd name="T1" fmla="*/ 2104 h 2104"/>
                <a:gd name="T2" fmla="*/ 4392 w 4392"/>
                <a:gd name="T3" fmla="*/ 1089 h 2104"/>
                <a:gd name="T4" fmla="*/ 4392 w 4392"/>
                <a:gd name="T5" fmla="*/ 0 h 2104"/>
                <a:gd name="T6" fmla="*/ 0 w 4392"/>
                <a:gd name="T7" fmla="*/ 0 h 2104"/>
                <a:gd name="T8" fmla="*/ 0 w 4392"/>
                <a:gd name="T9" fmla="*/ 1089 h 2104"/>
                <a:gd name="T10" fmla="*/ 2196 w 4392"/>
                <a:gd name="T11" fmla="*/ 2104 h 2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92" h="2104">
                  <a:moveTo>
                    <a:pt x="2196" y="2104"/>
                  </a:moveTo>
                  <a:cubicBezTo>
                    <a:pt x="3165" y="2104"/>
                    <a:pt x="4002" y="1689"/>
                    <a:pt x="4392" y="1089"/>
                  </a:cubicBezTo>
                  <a:cubicBezTo>
                    <a:pt x="4392" y="0"/>
                    <a:pt x="4392" y="0"/>
                    <a:pt x="439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089"/>
                    <a:pt x="0" y="1089"/>
                    <a:pt x="0" y="1089"/>
                  </a:cubicBezTo>
                  <a:cubicBezTo>
                    <a:pt x="390" y="1689"/>
                    <a:pt x="1227" y="2104"/>
                    <a:pt x="2196" y="21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3"/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400">
              <a:extLst>
                <a:ext uri="{FF2B5EF4-FFF2-40B4-BE49-F238E27FC236}">
                  <a16:creationId xmlns:a16="http://schemas.microsoft.com/office/drawing/2014/main" id="{60D76A51-A7BC-45C3-A5CB-B414ED7DB443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296047" y="1482012"/>
              <a:ext cx="399832" cy="193209"/>
            </a:xfrm>
            <a:custGeom>
              <a:avLst/>
              <a:gdLst>
                <a:gd name="T0" fmla="*/ 2196 w 4392"/>
                <a:gd name="T1" fmla="*/ 2104 h 2104"/>
                <a:gd name="T2" fmla="*/ 4392 w 4392"/>
                <a:gd name="T3" fmla="*/ 1089 h 2104"/>
                <a:gd name="T4" fmla="*/ 4392 w 4392"/>
                <a:gd name="T5" fmla="*/ 0 h 2104"/>
                <a:gd name="T6" fmla="*/ 0 w 4392"/>
                <a:gd name="T7" fmla="*/ 0 h 2104"/>
                <a:gd name="T8" fmla="*/ 0 w 4392"/>
                <a:gd name="T9" fmla="*/ 1089 h 2104"/>
                <a:gd name="T10" fmla="*/ 2196 w 4392"/>
                <a:gd name="T11" fmla="*/ 2104 h 2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92" h="2104">
                  <a:moveTo>
                    <a:pt x="2196" y="2104"/>
                  </a:moveTo>
                  <a:cubicBezTo>
                    <a:pt x="3165" y="2104"/>
                    <a:pt x="4002" y="1689"/>
                    <a:pt x="4392" y="1089"/>
                  </a:cubicBezTo>
                  <a:cubicBezTo>
                    <a:pt x="4392" y="0"/>
                    <a:pt x="4392" y="0"/>
                    <a:pt x="439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089"/>
                    <a:pt x="0" y="1089"/>
                    <a:pt x="0" y="1089"/>
                  </a:cubicBezTo>
                  <a:cubicBezTo>
                    <a:pt x="390" y="1689"/>
                    <a:pt x="1227" y="2104"/>
                    <a:pt x="2196" y="21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3"/>
                </a:gs>
              </a:gsLst>
              <a:path path="circle">
                <a:fillToRect l="100000" t="10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D06AB158-ECD4-48D7-A98F-62F377BAEB5C}"/>
                </a:ext>
              </a:extLst>
            </p:cNvPr>
            <p:cNvSpPr txBox="1"/>
            <p:nvPr/>
          </p:nvSpPr>
          <p:spPr>
            <a:xfrm>
              <a:off x="846311" y="1370100"/>
              <a:ext cx="1197593" cy="3407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200" b="1" dirty="0"/>
                <a:t>Model</a:t>
              </a:r>
              <a:endParaRPr lang="en-US" sz="1200" b="1" dirty="0"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B1BBBCA2-72B6-4015-993E-EED9A14A80CD}"/>
                </a:ext>
              </a:extLst>
            </p:cNvPr>
            <p:cNvSpPr txBox="1"/>
            <p:nvPr/>
          </p:nvSpPr>
          <p:spPr>
            <a:xfrm>
              <a:off x="846311" y="1781381"/>
              <a:ext cx="14734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200" dirty="0"/>
                <a:t>Random Forest</a:t>
              </a:r>
              <a:endParaRPr lang="en-US" sz="1200" dirty="0"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2AA03D57-528B-4BCB-9460-3D4FBB64113C}"/>
                </a:ext>
              </a:extLst>
            </p:cNvPr>
            <p:cNvSpPr txBox="1"/>
            <p:nvPr/>
          </p:nvSpPr>
          <p:spPr>
            <a:xfrm>
              <a:off x="846311" y="2169740"/>
              <a:ext cx="157235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200" dirty="0"/>
                <a:t>Logistic Regression</a:t>
              </a:r>
              <a:endParaRPr lang="en-US" sz="1200" dirty="0"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FE6F7C7E-AB3D-491C-9386-4E29BEEC9616}"/>
                </a:ext>
              </a:extLst>
            </p:cNvPr>
            <p:cNvSpPr txBox="1"/>
            <p:nvPr/>
          </p:nvSpPr>
          <p:spPr>
            <a:xfrm>
              <a:off x="846311" y="2613854"/>
              <a:ext cx="1197593" cy="3407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200" dirty="0" err="1"/>
                <a:t>XGBoost</a:t>
              </a:r>
              <a:endParaRPr lang="en-US" sz="1200" dirty="0"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0F6C1B91-8F79-49B3-8534-2C54CB7F1959}"/>
                </a:ext>
              </a:extLst>
            </p:cNvPr>
            <p:cNvSpPr txBox="1"/>
            <p:nvPr/>
          </p:nvSpPr>
          <p:spPr>
            <a:xfrm>
              <a:off x="846311" y="3043796"/>
              <a:ext cx="1197593" cy="3407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200" dirty="0"/>
                <a:t>AdaBoost</a:t>
              </a:r>
              <a:endParaRPr lang="en-US" sz="1200" dirty="0"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7F8054E2-2331-4036-9362-3D9E257C474B}"/>
                </a:ext>
              </a:extLst>
            </p:cNvPr>
            <p:cNvSpPr txBox="1"/>
            <p:nvPr/>
          </p:nvSpPr>
          <p:spPr>
            <a:xfrm>
              <a:off x="846311" y="3446442"/>
              <a:ext cx="1197593" cy="3407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200" dirty="0"/>
                <a:t>Decision Tree</a:t>
              </a:r>
              <a:endParaRPr lang="en-US" sz="1200" dirty="0"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93B0B098-8A1B-431D-926A-9ACC6B1D6D24}"/>
                </a:ext>
              </a:extLst>
            </p:cNvPr>
            <p:cNvSpPr txBox="1"/>
            <p:nvPr/>
          </p:nvSpPr>
          <p:spPr>
            <a:xfrm>
              <a:off x="2977977" y="1370100"/>
              <a:ext cx="1197593" cy="3407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200" b="1" dirty="0"/>
                <a:t>Accuracy</a:t>
              </a:r>
              <a:endParaRPr lang="en-US" sz="1200" b="1" dirty="0"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059C3861-E6B3-4138-A462-F413E36CDC97}"/>
                </a:ext>
              </a:extLst>
            </p:cNvPr>
            <p:cNvSpPr txBox="1"/>
            <p:nvPr/>
          </p:nvSpPr>
          <p:spPr>
            <a:xfrm>
              <a:off x="2977977" y="1781381"/>
              <a:ext cx="1197593" cy="4306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200" dirty="0"/>
                <a:t>0.93</a:t>
              </a:r>
              <a:endParaRPr lang="en-US" sz="1200" dirty="0"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8A67CBA1-180E-4BD3-9106-3B5C39DCD21E}"/>
                </a:ext>
              </a:extLst>
            </p:cNvPr>
            <p:cNvSpPr txBox="1"/>
            <p:nvPr/>
          </p:nvSpPr>
          <p:spPr>
            <a:xfrm>
              <a:off x="2977977" y="2169740"/>
              <a:ext cx="1197593" cy="4306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200" dirty="0"/>
                <a:t>0.85</a:t>
              </a:r>
              <a:endParaRPr lang="en-US" sz="1200" dirty="0"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1C0AB6BC-3012-40FC-A31B-5F8733E2CE7F}"/>
                </a:ext>
              </a:extLst>
            </p:cNvPr>
            <p:cNvSpPr txBox="1"/>
            <p:nvPr/>
          </p:nvSpPr>
          <p:spPr>
            <a:xfrm>
              <a:off x="2977977" y="2613855"/>
              <a:ext cx="1197593" cy="7829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200" dirty="0"/>
                <a:t>0.93</a:t>
              </a:r>
              <a:endParaRPr lang="en-US" sz="1200" dirty="0">
                <a:ea typeface="Open Sans" panose="020B0606030504020204" pitchFamily="34" charset="0"/>
                <a:cs typeface="Open Sans" panose="020B0606030504020204" pitchFamily="34" charset="0"/>
              </a:endParaRPr>
            </a:p>
            <a:p>
              <a:pPr>
                <a:lnSpc>
                  <a:spcPct val="150000"/>
                </a:lnSpc>
              </a:pPr>
              <a:endParaRPr lang="en-US" sz="1200" dirty="0"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E65878A6-BE64-41A0-876A-3587E33883AE}"/>
                </a:ext>
              </a:extLst>
            </p:cNvPr>
            <p:cNvSpPr txBox="1"/>
            <p:nvPr/>
          </p:nvSpPr>
          <p:spPr>
            <a:xfrm>
              <a:off x="2977977" y="3043796"/>
              <a:ext cx="1197593" cy="4306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200" dirty="0"/>
                <a:t>0.9</a:t>
              </a:r>
              <a:endParaRPr lang="en-US" sz="1200" dirty="0"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8D2E521B-3B4D-40DA-B23E-26FA77ACE39C}"/>
                </a:ext>
              </a:extLst>
            </p:cNvPr>
            <p:cNvSpPr txBox="1"/>
            <p:nvPr/>
          </p:nvSpPr>
          <p:spPr>
            <a:xfrm>
              <a:off x="2977977" y="3446442"/>
              <a:ext cx="1197593" cy="4306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200" dirty="0"/>
                <a:t>0.89</a:t>
              </a:r>
              <a:endParaRPr lang="en-US" sz="1200" dirty="0"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61B6633B-486F-4061-A716-49CC6A9BAB6D}"/>
                </a:ext>
              </a:extLst>
            </p:cNvPr>
            <p:cNvSpPr txBox="1"/>
            <p:nvPr/>
          </p:nvSpPr>
          <p:spPr>
            <a:xfrm>
              <a:off x="4216918" y="1370100"/>
              <a:ext cx="1197593" cy="3407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200" b="1" dirty="0"/>
                <a:t>Precision</a:t>
              </a:r>
              <a:endParaRPr lang="en-US" sz="1200" b="1" dirty="0"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72527C18-62B5-4D61-B0D9-8038494C6AF3}"/>
                </a:ext>
              </a:extLst>
            </p:cNvPr>
            <p:cNvSpPr txBox="1"/>
            <p:nvPr/>
          </p:nvSpPr>
          <p:spPr>
            <a:xfrm>
              <a:off x="4216918" y="1781381"/>
              <a:ext cx="1197593" cy="4306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200" dirty="0"/>
                <a:t>0.94</a:t>
              </a:r>
              <a:endParaRPr lang="en-US" sz="1200" dirty="0"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D64B86E1-7482-40D4-AA68-0FA6A8E2992A}"/>
                </a:ext>
              </a:extLst>
            </p:cNvPr>
            <p:cNvSpPr txBox="1"/>
            <p:nvPr/>
          </p:nvSpPr>
          <p:spPr>
            <a:xfrm>
              <a:off x="4216918" y="2169740"/>
              <a:ext cx="1197593" cy="4306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200" dirty="0"/>
                <a:t>0.84</a:t>
              </a:r>
              <a:endParaRPr lang="en-US" sz="1200" dirty="0"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BC15F5B9-4C8D-43DE-9160-C6B600438A18}"/>
                </a:ext>
              </a:extLst>
            </p:cNvPr>
            <p:cNvSpPr txBox="1"/>
            <p:nvPr/>
          </p:nvSpPr>
          <p:spPr>
            <a:xfrm>
              <a:off x="4216918" y="2613855"/>
              <a:ext cx="1197593" cy="4306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200" dirty="0"/>
                <a:t>0.94</a:t>
              </a:r>
              <a:endParaRPr lang="en-US" sz="1200" dirty="0"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92025FB4-8F72-4BB1-9895-78FEA99554E3}"/>
                </a:ext>
              </a:extLst>
            </p:cNvPr>
            <p:cNvSpPr txBox="1"/>
            <p:nvPr/>
          </p:nvSpPr>
          <p:spPr>
            <a:xfrm>
              <a:off x="4216918" y="3043796"/>
              <a:ext cx="1197593" cy="4306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200" dirty="0"/>
                <a:t>0.89</a:t>
              </a:r>
              <a:endParaRPr lang="en-US" sz="1200" dirty="0"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5404F119-4168-4125-B45A-813ADB5B78DD}"/>
                </a:ext>
              </a:extLst>
            </p:cNvPr>
            <p:cNvSpPr txBox="1"/>
            <p:nvPr/>
          </p:nvSpPr>
          <p:spPr>
            <a:xfrm>
              <a:off x="4216918" y="3446442"/>
              <a:ext cx="1197593" cy="4306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200" dirty="0"/>
                <a:t>0.89</a:t>
              </a:r>
              <a:endParaRPr lang="en-US" sz="1200" dirty="0"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F59C43FA-7BD9-46DC-973F-8370D54CA9FC}"/>
              </a:ext>
            </a:extLst>
          </p:cNvPr>
          <p:cNvGrpSpPr/>
          <p:nvPr/>
        </p:nvGrpSpPr>
        <p:grpSpPr>
          <a:xfrm>
            <a:off x="6426958" y="2944684"/>
            <a:ext cx="5460241" cy="2173821"/>
            <a:chOff x="6371417" y="2685972"/>
            <a:chExt cx="5460241" cy="2173821"/>
          </a:xfrm>
        </p:grpSpPr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DFD08A60-BD7B-452E-B59B-E4F59FF39889}"/>
                </a:ext>
              </a:extLst>
            </p:cNvPr>
            <p:cNvSpPr txBox="1"/>
            <p:nvPr/>
          </p:nvSpPr>
          <p:spPr>
            <a:xfrm>
              <a:off x="6743651" y="3371955"/>
              <a:ext cx="4954293" cy="67710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lvl="0"/>
              <a:r>
                <a:rPr lang="en-US" sz="1400" b="1" dirty="0">
                  <a:solidFill>
                    <a:schemeClr val="dk1"/>
                  </a:solidFill>
                  <a:latin typeface="+mj-lt"/>
                  <a:ea typeface="Calibri"/>
                  <a:cs typeface="Calibri"/>
                  <a:sym typeface="Calibri"/>
                </a:rPr>
                <a:t>Accuracy</a:t>
              </a:r>
              <a:endParaRPr lang="en-US" sz="1200" dirty="0">
                <a:latin typeface="+mj-lt"/>
              </a:endParaRPr>
            </a:p>
            <a:p>
              <a:pPr lvl="0"/>
              <a:r>
                <a:rPr lang="en-US" sz="1200" dirty="0">
                  <a:solidFill>
                    <a:schemeClr val="dk1"/>
                  </a:solidFill>
                  <a:latin typeface="+mj-lt"/>
                  <a:ea typeface="Calibri"/>
                  <a:cs typeface="Calibri"/>
                  <a:sym typeface="Calibri"/>
                </a:rPr>
                <a:t>is a metric used to correctly assess a prediction of satisfied or dissatisfied customers</a:t>
              </a:r>
              <a:endParaRPr lang="en-US" sz="1200" dirty="0">
                <a:latin typeface="+mj-lt"/>
              </a:endParaRPr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9BDDFB89-DBD2-4EA2-BE2B-B74F96FE2C04}"/>
                </a:ext>
              </a:extLst>
            </p:cNvPr>
            <p:cNvSpPr txBox="1"/>
            <p:nvPr/>
          </p:nvSpPr>
          <p:spPr>
            <a:xfrm>
              <a:off x="6651281" y="2685972"/>
              <a:ext cx="455980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/>
              <a:r>
                <a:rPr lang="en-US" sz="2000" b="1" dirty="0">
                  <a:solidFill>
                    <a:schemeClr val="dk1"/>
                  </a:solidFill>
                  <a:latin typeface="+mj-lt"/>
                  <a:ea typeface="Calibri"/>
                  <a:cs typeface="Calibri"/>
                  <a:sym typeface="Calibri"/>
                </a:rPr>
                <a:t>What is Accuracy and Precision?</a:t>
              </a:r>
            </a:p>
          </p:txBody>
        </p: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0580D588-B761-473B-8843-3DE3655B81E2}"/>
                </a:ext>
              </a:extLst>
            </p:cNvPr>
            <p:cNvSpPr txBox="1"/>
            <p:nvPr/>
          </p:nvSpPr>
          <p:spPr>
            <a:xfrm>
              <a:off x="6743652" y="4121129"/>
              <a:ext cx="5088006" cy="73866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lvl="0"/>
              <a:r>
                <a:rPr lang="en-US" sz="1400" b="1" dirty="0">
                  <a:solidFill>
                    <a:schemeClr val="dk1"/>
                  </a:solidFill>
                  <a:latin typeface="+mj-lt"/>
                  <a:ea typeface="Calibri"/>
                  <a:cs typeface="Calibri"/>
                  <a:sym typeface="Calibri"/>
                </a:rPr>
                <a:t>Precision</a:t>
              </a:r>
              <a:r>
                <a:rPr lang="en-US" b="1" dirty="0">
                  <a:solidFill>
                    <a:schemeClr val="dk1"/>
                  </a:solidFill>
                  <a:latin typeface="+mj-lt"/>
                  <a:ea typeface="Calibri"/>
                  <a:cs typeface="Calibri"/>
                  <a:sym typeface="Calibri"/>
                </a:rPr>
                <a:t> </a:t>
              </a:r>
              <a:endParaRPr lang="en-US" sz="1400" dirty="0">
                <a:latin typeface="+mj-lt"/>
              </a:endParaRPr>
            </a:p>
            <a:p>
              <a:pPr lvl="0"/>
              <a:r>
                <a:rPr lang="en-US" sz="1200" dirty="0">
                  <a:solidFill>
                    <a:srgbClr val="202122"/>
                  </a:solidFill>
                  <a:latin typeface="+mj-lt"/>
                </a:rPr>
                <a:t>is a metric used to correctly assess a prediction of satisfied customers based on the total predictions of satisfied customers</a:t>
              </a:r>
              <a:endParaRPr lang="en-US" sz="1200" dirty="0">
                <a:latin typeface="+mj-lt"/>
              </a:endParaRPr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BBF334FF-E132-41B5-8797-75D8B4C34856}"/>
                </a:ext>
              </a:extLst>
            </p:cNvPr>
            <p:cNvSpPr txBox="1"/>
            <p:nvPr/>
          </p:nvSpPr>
          <p:spPr>
            <a:xfrm>
              <a:off x="6371417" y="3134581"/>
              <a:ext cx="271471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200" b="1" dirty="0">
                  <a:solidFill>
                    <a:srgbClr val="0590FF"/>
                  </a:solidFill>
                  <a:latin typeface="+mj-lt"/>
                  <a:ea typeface="Calibri"/>
                  <a:cs typeface="Calibri"/>
                  <a:sym typeface="Calibri"/>
                </a:rPr>
                <a:t>.</a:t>
              </a:r>
              <a:endParaRPr lang="en-US" sz="3200" dirty="0">
                <a:solidFill>
                  <a:srgbClr val="0590FF"/>
                </a:solidFill>
                <a:latin typeface="+mj-lt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6A153EC5-6354-48CA-AE21-F2244517E342}"/>
                </a:ext>
              </a:extLst>
            </p:cNvPr>
            <p:cNvSpPr txBox="1"/>
            <p:nvPr/>
          </p:nvSpPr>
          <p:spPr>
            <a:xfrm>
              <a:off x="6371417" y="3933884"/>
              <a:ext cx="271471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200" b="1" dirty="0">
                  <a:solidFill>
                    <a:srgbClr val="0590FF"/>
                  </a:solidFill>
                  <a:latin typeface="+mj-lt"/>
                  <a:ea typeface="Calibri"/>
                  <a:cs typeface="Calibri"/>
                  <a:sym typeface="Calibri"/>
                </a:rPr>
                <a:t>.</a:t>
              </a:r>
              <a:endParaRPr lang="en-US" sz="3200" dirty="0">
                <a:solidFill>
                  <a:srgbClr val="0590FF"/>
                </a:solidFill>
                <a:latin typeface="+mj-lt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674238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accel="20000" decel="6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" grpId="0" animBg="1"/>
      <p:bldP spid="62" grpId="0" animBg="1"/>
      <p:bldP spid="6" grpId="0" animBg="1"/>
      <p:bldP spid="19" grpId="0" animBg="1"/>
      <p:bldP spid="60" grpId="0"/>
      <p:bldP spid="6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350C8EE2-05E5-4D51-9900-0356507186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679" y="1210220"/>
            <a:ext cx="5770783" cy="5568299"/>
          </a:xfrm>
          <a:prstGeom prst="rect">
            <a:avLst/>
          </a:prstGeom>
        </p:spPr>
      </p:pic>
      <p:sp>
        <p:nvSpPr>
          <p:cNvPr id="2" name="Freeform: Shape 1">
            <a:extLst>
              <a:ext uri="{FF2B5EF4-FFF2-40B4-BE49-F238E27FC236}">
                <a16:creationId xmlns:a16="http://schemas.microsoft.com/office/drawing/2014/main" id="{9540A9E5-9339-4D23-A664-94A95482FDF4}"/>
              </a:ext>
            </a:extLst>
          </p:cNvPr>
          <p:cNvSpPr/>
          <p:nvPr/>
        </p:nvSpPr>
        <p:spPr>
          <a:xfrm>
            <a:off x="0" y="415964"/>
            <a:ext cx="399358" cy="634824"/>
          </a:xfrm>
          <a:custGeom>
            <a:avLst/>
            <a:gdLst>
              <a:gd name="connsiteX0" fmla="*/ 48129 w 469232"/>
              <a:gd name="connsiteY0" fmla="*/ 0 h 745896"/>
              <a:gd name="connsiteX1" fmla="*/ 168440 w 469232"/>
              <a:gd name="connsiteY1" fmla="*/ 0 h 745896"/>
              <a:gd name="connsiteX2" fmla="*/ 469232 w 469232"/>
              <a:gd name="connsiteY2" fmla="*/ 300792 h 745896"/>
              <a:gd name="connsiteX3" fmla="*/ 469232 w 469232"/>
              <a:gd name="connsiteY3" fmla="*/ 445104 h 745896"/>
              <a:gd name="connsiteX4" fmla="*/ 168440 w 469232"/>
              <a:gd name="connsiteY4" fmla="*/ 745896 h 745896"/>
              <a:gd name="connsiteX5" fmla="*/ 48129 w 469232"/>
              <a:gd name="connsiteY5" fmla="*/ 745896 h 745896"/>
              <a:gd name="connsiteX6" fmla="*/ 0 w 469232"/>
              <a:gd name="connsiteY6" fmla="*/ 741044 h 745896"/>
              <a:gd name="connsiteX7" fmla="*/ 0 w 469232"/>
              <a:gd name="connsiteY7" fmla="*/ 4852 h 745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69232" h="745896">
                <a:moveTo>
                  <a:pt x="48129" y="0"/>
                </a:moveTo>
                <a:lnTo>
                  <a:pt x="168440" y="0"/>
                </a:lnTo>
                <a:cubicBezTo>
                  <a:pt x="334563" y="0"/>
                  <a:pt x="469232" y="134669"/>
                  <a:pt x="469232" y="300792"/>
                </a:cubicBezTo>
                <a:lnTo>
                  <a:pt x="469232" y="445104"/>
                </a:lnTo>
                <a:cubicBezTo>
                  <a:pt x="469232" y="611227"/>
                  <a:pt x="334563" y="745896"/>
                  <a:pt x="168440" y="745896"/>
                </a:cubicBezTo>
                <a:lnTo>
                  <a:pt x="48129" y="745896"/>
                </a:lnTo>
                <a:lnTo>
                  <a:pt x="0" y="741044"/>
                </a:lnTo>
                <a:lnTo>
                  <a:pt x="0" y="4852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5C5F0E7-EEA7-4691-B93E-5E2490AD8CB6}"/>
              </a:ext>
            </a:extLst>
          </p:cNvPr>
          <p:cNvGrpSpPr/>
          <p:nvPr/>
        </p:nvGrpSpPr>
        <p:grpSpPr>
          <a:xfrm>
            <a:off x="145386" y="620214"/>
            <a:ext cx="54293" cy="226325"/>
            <a:chOff x="5494615" y="709925"/>
            <a:chExt cx="96191" cy="400991"/>
          </a:xfrm>
          <a:solidFill>
            <a:schemeClr val="bg2"/>
          </a:solidFill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F34B985F-1065-4F14-A99D-FAC912776069}"/>
                </a:ext>
              </a:extLst>
            </p:cNvPr>
            <p:cNvSpPr/>
            <p:nvPr/>
          </p:nvSpPr>
          <p:spPr>
            <a:xfrm>
              <a:off x="5494615" y="709925"/>
              <a:ext cx="96191" cy="9619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FBC5B972-ED40-4607-83C4-C19DBDC74EC5}"/>
                </a:ext>
              </a:extLst>
            </p:cNvPr>
            <p:cNvSpPr/>
            <p:nvPr/>
          </p:nvSpPr>
          <p:spPr>
            <a:xfrm>
              <a:off x="5494615" y="862325"/>
              <a:ext cx="96191" cy="9619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0947CD6C-1184-4FC4-9F68-012704A3AA1E}"/>
                </a:ext>
              </a:extLst>
            </p:cNvPr>
            <p:cNvSpPr/>
            <p:nvPr/>
          </p:nvSpPr>
          <p:spPr>
            <a:xfrm>
              <a:off x="5494615" y="1014725"/>
              <a:ext cx="96191" cy="9619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FB43407F-F934-4C79-85B5-9CD4D17641CF}"/>
              </a:ext>
            </a:extLst>
          </p:cNvPr>
          <p:cNvSpPr/>
          <p:nvPr/>
        </p:nvSpPr>
        <p:spPr>
          <a:xfrm>
            <a:off x="11582400" y="6308726"/>
            <a:ext cx="609600" cy="549275"/>
          </a:xfrm>
          <a:custGeom>
            <a:avLst/>
            <a:gdLst>
              <a:gd name="connsiteX0" fmla="*/ 321468 w 609600"/>
              <a:gd name="connsiteY0" fmla="*/ 0 h 549275"/>
              <a:gd name="connsiteX1" fmla="*/ 609600 w 609600"/>
              <a:gd name="connsiteY1" fmla="*/ 0 h 549275"/>
              <a:gd name="connsiteX2" fmla="*/ 609600 w 609600"/>
              <a:gd name="connsiteY2" fmla="*/ 549275 h 549275"/>
              <a:gd name="connsiteX3" fmla="*/ 0 w 609600"/>
              <a:gd name="connsiteY3" fmla="*/ 549275 h 549275"/>
              <a:gd name="connsiteX4" fmla="*/ 0 w 609600"/>
              <a:gd name="connsiteY4" fmla="*/ 321468 h 549275"/>
              <a:gd name="connsiteX5" fmla="*/ 321468 w 609600"/>
              <a:gd name="connsiteY5" fmla="*/ 0 h 549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" h="549275">
                <a:moveTo>
                  <a:pt x="321468" y="0"/>
                </a:moveTo>
                <a:lnTo>
                  <a:pt x="609600" y="0"/>
                </a:lnTo>
                <a:lnTo>
                  <a:pt x="609600" y="549275"/>
                </a:lnTo>
                <a:lnTo>
                  <a:pt x="0" y="549275"/>
                </a:lnTo>
                <a:lnTo>
                  <a:pt x="0" y="321468"/>
                </a:lnTo>
                <a:cubicBezTo>
                  <a:pt x="0" y="143926"/>
                  <a:pt x="143926" y="0"/>
                  <a:pt x="321468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A68697C7-27BC-4F96-99B5-90428D06949B}"/>
              </a:ext>
            </a:extLst>
          </p:cNvPr>
          <p:cNvSpPr txBox="1"/>
          <p:nvPr/>
        </p:nvSpPr>
        <p:spPr>
          <a:xfrm>
            <a:off x="11023458" y="594876"/>
            <a:ext cx="111788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b="1" dirty="0" err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path path="circle">
                    <a:fillToRect l="100000" t="100000"/>
                  </a:path>
                </a:gradFill>
                <a:latin typeface="+mj-lt"/>
              </a:rPr>
              <a:t>Abracadata</a:t>
            </a:r>
            <a:endParaRPr lang="en-US" sz="1200" b="1" dirty="0">
              <a:gradFill>
                <a:gsLst>
                  <a:gs pos="0">
                    <a:schemeClr val="accent1"/>
                  </a:gs>
                  <a:gs pos="100000">
                    <a:schemeClr val="accent3"/>
                  </a:gs>
                </a:gsLst>
                <a:path path="circle">
                  <a:fillToRect l="100000" t="100000"/>
                </a:path>
              </a:gradFill>
              <a:latin typeface="+mj-lt"/>
            </a:endParaRPr>
          </a:p>
        </p:txBody>
      </p:sp>
      <p:sp>
        <p:nvSpPr>
          <p:cNvPr id="16" name="Text Placeholder 49">
            <a:extLst>
              <a:ext uri="{FF2B5EF4-FFF2-40B4-BE49-F238E27FC236}">
                <a16:creationId xmlns:a16="http://schemas.microsoft.com/office/drawing/2014/main" id="{B1CC22AE-324C-4A68-80AA-EB2FC3F6C245}"/>
              </a:ext>
            </a:extLst>
          </p:cNvPr>
          <p:cNvSpPr txBox="1">
            <a:spLocks/>
          </p:cNvSpPr>
          <p:nvPr/>
        </p:nvSpPr>
        <p:spPr>
          <a:xfrm>
            <a:off x="644056" y="536340"/>
            <a:ext cx="4405739" cy="511813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b="1" dirty="0">
                <a:latin typeface="+mj-lt"/>
              </a:rPr>
              <a:t>Feature Importance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623C09C4-BA46-4090-9A74-DE5C4629EDC8}"/>
              </a:ext>
            </a:extLst>
          </p:cNvPr>
          <p:cNvSpPr txBox="1"/>
          <p:nvPr/>
        </p:nvSpPr>
        <p:spPr>
          <a:xfrm>
            <a:off x="5049795" y="1837864"/>
            <a:ext cx="544950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latin typeface="+mj-lt"/>
              </a:rPr>
              <a:t>After the modeling process, we determine the important features that we will use as a reference for business recommendations. We also display various kinds of feature importance with different types of models.</a:t>
            </a:r>
            <a:endParaRPr lang="en-US" sz="1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810798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accel="20000" decel="6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" presetClass="entr" presetSubtype="8" accel="20000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5" grpId="0" animBg="1"/>
      <p:bldP spid="107" grpId="0"/>
      <p:bldP spid="16" grpId="0" build="p"/>
      <p:bldP spid="106" grpId="0"/>
    </p:bldLst>
  </p:timing>
</p:sld>
</file>

<file path=ppt/theme/theme1.xml><?xml version="1.0" encoding="utf-8"?>
<a:theme xmlns:a="http://schemas.openxmlformats.org/drawingml/2006/main" name="Office Theme">
  <a:themeElements>
    <a:clrScheme name="Main Color">
      <a:dk1>
        <a:srgbClr val="000000"/>
      </a:dk1>
      <a:lt1>
        <a:sysClr val="window" lastClr="FFFFFF"/>
      </a:lt1>
      <a:dk2>
        <a:srgbClr val="000000"/>
      </a:dk2>
      <a:lt2>
        <a:srgbClr val="FFFFFF"/>
      </a:lt2>
      <a:accent1>
        <a:srgbClr val="056AFF"/>
      </a:accent1>
      <a:accent2>
        <a:srgbClr val="078EFD"/>
      </a:accent2>
      <a:accent3>
        <a:srgbClr val="05A0FF"/>
      </a:accent3>
      <a:accent4>
        <a:srgbClr val="11B8F3"/>
      </a:accent4>
      <a:accent5>
        <a:srgbClr val="39C4F5"/>
      </a:accent5>
      <a:accent6>
        <a:srgbClr val="3DDCF1"/>
      </a:accent6>
      <a:hlink>
        <a:srgbClr val="FFFFFF"/>
      </a:hlink>
      <a:folHlink>
        <a:srgbClr val="FFFFFF"/>
      </a:folHlink>
    </a:clrScheme>
    <a:fontScheme name="OLABS">
      <a:majorFont>
        <a:latin typeface="Montserrat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32010</TotalTime>
  <Words>801</Words>
  <Application>Microsoft Office PowerPoint</Application>
  <PresentationFormat>Widescreen</PresentationFormat>
  <Paragraphs>176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4" baseType="lpstr">
      <vt:lpstr>Arial</vt:lpstr>
      <vt:lpstr>Bebas</vt:lpstr>
      <vt:lpstr>Calibri</vt:lpstr>
      <vt:lpstr>Montserrat</vt:lpstr>
      <vt:lpstr>Montserrat ExtraBold</vt:lpstr>
      <vt:lpstr>Montserrat Light</vt:lpstr>
      <vt:lpstr>Montserrat SemiBold</vt:lpstr>
      <vt:lpstr>Open Sans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>Slide Factory</Manager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Andrian Kurniawan</dc:creator>
  <cp:lastModifiedBy>Zildjian Rachman</cp:lastModifiedBy>
  <cp:revision>1344</cp:revision>
  <dcterms:created xsi:type="dcterms:W3CDTF">2018-12-05T18:19:15Z</dcterms:created>
  <dcterms:modified xsi:type="dcterms:W3CDTF">2021-06-11T16:37:21Z</dcterms:modified>
</cp:coreProperties>
</file>

<file path=docProps/thumbnail.jpeg>
</file>